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691" r:id="rId3"/>
    <p:sldId id="692" r:id="rId4"/>
    <p:sldId id="275" r:id="rId5"/>
    <p:sldId id="375" r:id="rId6"/>
    <p:sldId id="689" r:id="rId7"/>
    <p:sldId id="276" r:id="rId8"/>
    <p:sldId id="690" r:id="rId9"/>
    <p:sldId id="693" r:id="rId10"/>
    <p:sldId id="694" r:id="rId11"/>
    <p:sldId id="696" r:id="rId12"/>
    <p:sldId id="697" r:id="rId13"/>
    <p:sldId id="698" r:id="rId14"/>
    <p:sldId id="699" r:id="rId15"/>
    <p:sldId id="700" r:id="rId16"/>
    <p:sldId id="701" r:id="rId17"/>
    <p:sldId id="702" r:id="rId18"/>
    <p:sldId id="293"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CC00"/>
    <a:srgbClr val="541C38"/>
    <a:srgbClr val="6E2449"/>
    <a:srgbClr val="993366"/>
    <a:srgbClr val="660033"/>
    <a:srgbClr val="6666FF"/>
    <a:srgbClr val="6699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0"/>
    <p:restoredTop sz="94694"/>
  </p:normalViewPr>
  <p:slideViewPr>
    <p:cSldViewPr>
      <p:cViewPr varScale="1">
        <p:scale>
          <a:sx n="54" d="100"/>
          <a:sy n="54" d="100"/>
        </p:scale>
        <p:origin x="1368" y="52"/>
      </p:cViewPr>
      <p:guideLst>
        <p:guide orient="horz" pos="422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ias Batzogiannis" userId="3accefd8-c1e5-49ae-91ee-435baa6d3111" providerId="ADAL" clId="{CD039282-B938-45B6-8AEE-8CAA3D65AC76}"/>
    <pc:docChg chg="modSld">
      <pc:chgData name="Ilias Batzogiannis" userId="3accefd8-c1e5-49ae-91ee-435baa6d3111" providerId="ADAL" clId="{CD039282-B938-45B6-8AEE-8CAA3D65AC76}" dt="2023-09-17T09:34:17.805" v="16" actId="1076"/>
      <pc:docMkLst>
        <pc:docMk/>
      </pc:docMkLst>
      <pc:sldChg chg="modSp mod">
        <pc:chgData name="Ilias Batzogiannis" userId="3accefd8-c1e5-49ae-91ee-435baa6d3111" providerId="ADAL" clId="{CD039282-B938-45B6-8AEE-8CAA3D65AC76}" dt="2023-09-17T09:31:35.035" v="5" actId="20577"/>
        <pc:sldMkLst>
          <pc:docMk/>
          <pc:sldMk cId="0" sldId="258"/>
        </pc:sldMkLst>
        <pc:spChg chg="mod">
          <ac:chgData name="Ilias Batzogiannis" userId="3accefd8-c1e5-49ae-91ee-435baa6d3111" providerId="ADAL" clId="{CD039282-B938-45B6-8AEE-8CAA3D65AC76}" dt="2023-09-17T09:31:35.035" v="5" actId="20577"/>
          <ac:spMkLst>
            <pc:docMk/>
            <pc:sldMk cId="0" sldId="258"/>
            <ac:spMk id="18" creationId="{70280F22-1253-44A4-9F5F-B2021A61F483}"/>
          </ac:spMkLst>
        </pc:spChg>
      </pc:sldChg>
      <pc:sldChg chg="modSp mod">
        <pc:chgData name="Ilias Batzogiannis" userId="3accefd8-c1e5-49ae-91ee-435baa6d3111" providerId="ADAL" clId="{CD039282-B938-45B6-8AEE-8CAA3D65AC76}" dt="2023-09-17T09:31:43.574" v="7" actId="1076"/>
        <pc:sldMkLst>
          <pc:docMk/>
          <pc:sldMk cId="0" sldId="691"/>
        </pc:sldMkLst>
        <pc:spChg chg="mod">
          <ac:chgData name="Ilias Batzogiannis" userId="3accefd8-c1e5-49ae-91ee-435baa6d3111" providerId="ADAL" clId="{CD039282-B938-45B6-8AEE-8CAA3D65AC76}" dt="2023-09-17T09:31:43.574" v="7" actId="1076"/>
          <ac:spMkLst>
            <pc:docMk/>
            <pc:sldMk cId="0" sldId="691"/>
            <ac:spMk id="5" creationId="{00000000-0000-0000-0000-000000000000}"/>
          </ac:spMkLst>
        </pc:spChg>
      </pc:sldChg>
      <pc:sldChg chg="modSp mod">
        <pc:chgData name="Ilias Batzogiannis" userId="3accefd8-c1e5-49ae-91ee-435baa6d3111" providerId="ADAL" clId="{CD039282-B938-45B6-8AEE-8CAA3D65AC76}" dt="2023-09-17T09:33:28.166" v="12" actId="20577"/>
        <pc:sldMkLst>
          <pc:docMk/>
          <pc:sldMk cId="2972193025" sldId="697"/>
        </pc:sldMkLst>
        <pc:spChg chg="mod">
          <ac:chgData name="Ilias Batzogiannis" userId="3accefd8-c1e5-49ae-91ee-435baa6d3111" providerId="ADAL" clId="{CD039282-B938-45B6-8AEE-8CAA3D65AC76}" dt="2023-09-17T09:33:28.166" v="12" actId="20577"/>
          <ac:spMkLst>
            <pc:docMk/>
            <pc:sldMk cId="2972193025" sldId="697"/>
            <ac:spMk id="7" creationId="{00000000-0000-0000-0000-000000000000}"/>
          </ac:spMkLst>
        </pc:spChg>
      </pc:sldChg>
      <pc:sldChg chg="modSp mod">
        <pc:chgData name="Ilias Batzogiannis" userId="3accefd8-c1e5-49ae-91ee-435baa6d3111" providerId="ADAL" clId="{CD039282-B938-45B6-8AEE-8CAA3D65AC76}" dt="2023-09-17T09:33:59.452" v="15" actId="14100"/>
        <pc:sldMkLst>
          <pc:docMk/>
          <pc:sldMk cId="2055996471" sldId="698"/>
        </pc:sldMkLst>
        <pc:spChg chg="mod">
          <ac:chgData name="Ilias Batzogiannis" userId="3accefd8-c1e5-49ae-91ee-435baa6d3111" providerId="ADAL" clId="{CD039282-B938-45B6-8AEE-8CAA3D65AC76}" dt="2023-09-17T09:33:59.452" v="15" actId="14100"/>
          <ac:spMkLst>
            <pc:docMk/>
            <pc:sldMk cId="2055996471" sldId="698"/>
            <ac:spMk id="7" creationId="{00000000-0000-0000-0000-000000000000}"/>
          </ac:spMkLst>
        </pc:spChg>
      </pc:sldChg>
      <pc:sldChg chg="modSp mod">
        <pc:chgData name="Ilias Batzogiannis" userId="3accefd8-c1e5-49ae-91ee-435baa6d3111" providerId="ADAL" clId="{CD039282-B938-45B6-8AEE-8CAA3D65AC76}" dt="2023-09-17T09:34:17.805" v="16" actId="1076"/>
        <pc:sldMkLst>
          <pc:docMk/>
          <pc:sldMk cId="3039184473" sldId="699"/>
        </pc:sldMkLst>
        <pc:spChg chg="mod">
          <ac:chgData name="Ilias Batzogiannis" userId="3accefd8-c1e5-49ae-91ee-435baa6d3111" providerId="ADAL" clId="{CD039282-B938-45B6-8AEE-8CAA3D65AC76}" dt="2023-09-17T09:34:17.805" v="16" actId="1076"/>
          <ac:spMkLst>
            <pc:docMk/>
            <pc:sldMk cId="3039184473" sldId="69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D87AC-3BB2-411E-97B5-3D0D51C48556}" type="datetimeFigureOut">
              <a:rPr lang="en-GB" smtClean="0"/>
              <a:t>17/09/2023</a:t>
            </a:fld>
            <a:endParaRPr lang="en-GB"/>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Επίπεδο Quarto</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D75D9-EC09-4EFC-BC28-C34725D3D6AC}"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7" name="Marcador de Posição do Número do Diapositivo 5"/>
          <p:cNvSpPr txBox="1">
            <a:spLocks/>
          </p:cNvSpPr>
          <p:nvPr userDrawn="1"/>
        </p:nvSpPr>
        <p:spPr>
          <a:xfrm>
            <a:off x="7162800" y="6351494"/>
            <a:ext cx="838200" cy="365125"/>
          </a:xfrm>
          <a:prstGeom prst="rect">
            <a:avLst/>
          </a:prstGeom>
        </p:spPr>
        <p:txBody>
          <a:bodyPr vert="horz" lIns="91440" tIns="45720" rIns="91440" bIns="45720" rtlCol="0" anchor="ctr"/>
          <a:lstStyle>
            <a:lvl1pPr>
              <a:defRPr sz="18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5"/>
              </a:solidFill>
              <a:effectLst/>
              <a:uLnTx/>
              <a:uFillTx/>
              <a:latin typeface="+mn-lt"/>
              <a:ea typeface="+mn-ea"/>
              <a:cs typeface="+mn-cs"/>
            </a:endParaRPr>
          </a:p>
        </p:txBody>
      </p:sp>
      <p:sp>
        <p:nvSpPr>
          <p:cNvPr id="9" name="Rectângulo 8"/>
          <p:cNvSpPr/>
          <p:nvPr userDrawn="1"/>
        </p:nvSpPr>
        <p:spPr>
          <a:xfrm>
            <a:off x="8036749" y="6258580"/>
            <a:ext cx="1031051" cy="523220"/>
          </a:xfrm>
          <a:prstGeom prst="rect">
            <a:avLst/>
          </a:prstGeom>
        </p:spPr>
        <p:txBody>
          <a:bodyPr wrap="none">
            <a:spAutoFit/>
          </a:bodyPr>
          <a:lstStyle/>
          <a:p>
            <a:r>
              <a:rPr lang="en-US" sz="2800" b="1" dirty="0">
                <a:solidFill>
                  <a:schemeClr val="accent6"/>
                </a:solidFill>
              </a:rPr>
              <a:t>| </a:t>
            </a:r>
            <a:fld id="{8745C66F-FC7B-4C52-931F-EAABACA1CBDF}" type="slidenum">
              <a:rPr lang="en-US" sz="2800" b="1" smtClean="0">
                <a:solidFill>
                  <a:schemeClr val="accent6"/>
                </a:solidFill>
              </a:rPr>
              <a:pPr/>
              <a:t>‹#›</a:t>
            </a:fld>
            <a:endParaRPr lang="en-US" sz="2800" b="1" dirty="0">
              <a:solidFill>
                <a:schemeClr val="accent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9/17/2023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9/17/2023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E1191-2E2A-64F1-9299-F2A8F43C0A55}"/>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284FB921-57D6-08F4-AE29-CB4C418DEAD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AE562D2-3E1E-E2E4-5E8D-ABF465FC2C9B}"/>
              </a:ext>
            </a:extLst>
          </p:cNvPr>
          <p:cNvSpPr>
            <a:spLocks noGrp="1"/>
          </p:cNvSpPr>
          <p:nvPr>
            <p:ph type="dt" sz="half" idx="10"/>
          </p:nvPr>
        </p:nvSpPr>
        <p:spPr/>
        <p:txBody>
          <a:bodyPr/>
          <a:lstStyle/>
          <a:p>
            <a:fld id="{AB329703-1F78-4F38-8441-FB06FF0AB151}" type="datetimeFigureOut">
              <a:rPr lang="en-GB" smtClean="0"/>
              <a:t>17/09/2023</a:t>
            </a:fld>
            <a:endParaRPr lang="en-GB"/>
          </a:p>
        </p:txBody>
      </p:sp>
      <p:sp>
        <p:nvSpPr>
          <p:cNvPr id="5" name="Marcador de Posição do Rodapé 4">
            <a:extLst>
              <a:ext uri="{FF2B5EF4-FFF2-40B4-BE49-F238E27FC236}">
                <a16:creationId xmlns:a16="http://schemas.microsoft.com/office/drawing/2014/main" id="{2B1850CA-715E-E279-980F-5AD44181F172}"/>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EC9BFE95-0294-F762-B06C-1183AA62A0ED}"/>
              </a:ext>
            </a:extLst>
          </p:cNvPr>
          <p:cNvSpPr>
            <a:spLocks noGrp="1"/>
          </p:cNvSpPr>
          <p:nvPr>
            <p:ph type="sldNum" sz="quarter" idx="12"/>
          </p:nvPr>
        </p:nvSpPr>
        <p:spPr/>
        <p:txBody>
          <a:bodyPr/>
          <a:lstStyle/>
          <a:p>
            <a:fld id="{928BB136-61E2-46F5-A25D-9D4F1A6CDA8A}" type="slidenum">
              <a:rPr lang="en-GB" smtClean="0"/>
              <a:t>‹#›</a:t>
            </a:fld>
            <a:endParaRPr lang="en-GB"/>
          </a:p>
        </p:txBody>
      </p:sp>
    </p:spTree>
    <p:extLst>
      <p:ext uri="{BB962C8B-B14F-4D97-AF65-F5344CB8AC3E}">
        <p14:creationId xmlns:p14="http://schemas.microsoft.com/office/powerpoint/2010/main" val="273908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de texto do modelo global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9/17/2023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9/17/2023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A4A3E61B-3AB3-490F-90D4-269C8A444AE7}" type="datetimeFigureOut">
              <a:rPr lang="en-US" smtClean="0"/>
              <a:pPr/>
              <a:t>9/17/2023</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a Data 2"/>
          <p:cNvSpPr>
            <a:spLocks noGrp="1"/>
          </p:cNvSpPr>
          <p:nvPr>
            <p:ph type="dt" sz="half" idx="10"/>
          </p:nvPr>
        </p:nvSpPr>
        <p:spPr/>
        <p:txBody>
          <a:bodyPr/>
          <a:lstStyle/>
          <a:p>
            <a:fld id="{A4A3E61B-3AB3-490F-90D4-269C8A444AE7}" type="datetimeFigureOut">
              <a:rPr lang="en-US" smtClean="0"/>
              <a:pPr/>
              <a:t>9/17/2023</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4A3E61B-3AB3-490F-90D4-269C8A444AE7}" type="datetimeFigureOut">
              <a:rPr lang="en-US" smtClean="0"/>
              <a:pPr/>
              <a:t>9/17/2023</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 do título do Modelo Global</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9/17/2023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 do título do Modelo Global</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9/17/2023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 de texto do modelo global</a:t>
            </a:r>
          </a:p>
          <a:p>
            <a:pPr lvl="1"/>
            <a:r>
              <a:rPr lang="pt-PT"/>
              <a:t>Segundo nível</a:t>
            </a:r>
          </a:p>
          <a:p>
            <a:pPr lvl="2"/>
            <a:r>
              <a:rPr lang="pt-PT"/>
              <a:t>Terceiro nível</a:t>
            </a:r>
          </a:p>
          <a:p>
            <a:pPr lvl="3"/>
            <a:r>
              <a:rPr lang="pt-PT"/>
              <a:t>Επίπεδο Quarto</a:t>
            </a:r>
          </a:p>
          <a:p>
            <a:pPr lvl="4"/>
            <a:r>
              <a:rPr lang="pt-PT"/>
              <a:t>Quinto nível</a:t>
            </a:r>
            <a:endParaRPr lang="en-US"/>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3E61B-3AB3-490F-90D4-269C8A444AE7}" type="datetimeFigureOut">
              <a:rPr lang="en-US" smtClean="0"/>
              <a:t>9/17/2023</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66F-FC7B-4C52-931F-EAABACA1CB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C7F1D68-88CF-4E97-AAE5-6BB89D4F7932}"/>
              </a:ext>
            </a:extLst>
          </p:cNvPr>
          <p:cNvPicPr>
            <a:picLocks noChangeAspect="1"/>
          </p:cNvPicPr>
          <p:nvPr/>
        </p:nvPicPr>
        <p:blipFill rotWithShape="1">
          <a:blip r:embed="rId2"/>
          <a:srcRect t="28817" b="29979"/>
          <a:stretch/>
        </p:blipFill>
        <p:spPr>
          <a:xfrm>
            <a:off x="2586" y="2019300"/>
            <a:ext cx="9141414" cy="4838700"/>
          </a:xfrm>
          <a:prstGeom prst="rect">
            <a:avLst/>
          </a:prstGeom>
        </p:spPr>
      </p:pic>
      <p:pic>
        <p:nvPicPr>
          <p:cNvPr id="17" name="Imagem 16">
            <a:extLst>
              <a:ext uri="{FF2B5EF4-FFF2-40B4-BE49-F238E27FC236}">
                <a16:creationId xmlns:a16="http://schemas.microsoft.com/office/drawing/2014/main" id="{8272C08C-1E3B-48E1-8340-8730B1924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612" y="5736667"/>
            <a:ext cx="2514802" cy="1121333"/>
          </a:xfrm>
          <a:prstGeom prst="rect">
            <a:avLst/>
          </a:prstGeom>
        </p:spPr>
      </p:pic>
      <p:pic>
        <p:nvPicPr>
          <p:cNvPr id="7" name="Imagem 6" descr="Erasmus+.png"/>
          <p:cNvPicPr>
            <a:picLocks noChangeAspect="1"/>
          </p:cNvPicPr>
          <p:nvPr/>
        </p:nvPicPr>
        <p:blipFill>
          <a:blip r:embed="rId4" cstate="screen"/>
          <a:stretch>
            <a:fillRect/>
          </a:stretch>
        </p:blipFill>
        <p:spPr>
          <a:xfrm>
            <a:off x="0" y="5943600"/>
            <a:ext cx="2667000" cy="761806"/>
          </a:xfrm>
          <a:prstGeom prst="rect">
            <a:avLst/>
          </a:prstGeom>
        </p:spPr>
      </p:pic>
      <p:sp>
        <p:nvSpPr>
          <p:cNvPr id="18" name="Rectângulo 1">
            <a:extLst>
              <a:ext uri="{FF2B5EF4-FFF2-40B4-BE49-F238E27FC236}">
                <a16:creationId xmlns:a16="http://schemas.microsoft.com/office/drawing/2014/main" id="{70280F22-1253-44A4-9F5F-B2021A61F483}"/>
              </a:ext>
            </a:extLst>
          </p:cNvPr>
          <p:cNvSpPr/>
          <p:nvPr/>
        </p:nvSpPr>
        <p:spPr>
          <a:xfrm>
            <a:off x="415159" y="493394"/>
            <a:ext cx="8313682" cy="769441"/>
          </a:xfrm>
          <a:prstGeom prst="rect">
            <a:avLst/>
          </a:prstGeom>
        </p:spPr>
        <p:txBody>
          <a:bodyPr wrap="square">
            <a:spAutoFit/>
          </a:bodyPr>
          <a:lstStyle/>
          <a:p>
            <a:pPr algn="ctr"/>
            <a:r>
              <a:rPr lang="en-GB" sz="2800" dirty="0"/>
              <a:t>O3. ΚΑΤΕΥΘΥΝΤ</a:t>
            </a:r>
            <a:r>
              <a:rPr lang="el-GR" sz="2800" dirty="0"/>
              <a:t>Η</a:t>
            </a:r>
            <a:r>
              <a:rPr lang="en-GB" sz="2800" dirty="0"/>
              <a:t>ΡΙΕΣ ΓΡΑΜΜ</a:t>
            </a:r>
            <a:r>
              <a:rPr lang="el-GR" sz="2800" dirty="0"/>
              <a:t>Ε</a:t>
            </a:r>
            <a:r>
              <a:rPr lang="en-GB" sz="2800" dirty="0"/>
              <a:t>Σ ΓΙΑ ΤΑ ΕΡΓΑΣΤ</a:t>
            </a:r>
            <a:r>
              <a:rPr lang="el-GR" sz="2800" dirty="0"/>
              <a:t>Η</a:t>
            </a:r>
            <a:r>
              <a:rPr lang="en-GB" sz="2800" dirty="0"/>
              <a:t>ΡΙΑ</a:t>
            </a:r>
          </a:p>
          <a:p>
            <a:pPr algn="ctr"/>
            <a:r>
              <a:rPr lang="en-GB" sz="1600" dirty="0"/>
              <a:t>Μάιος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982450"/>
            <a:ext cx="7924800" cy="1785104"/>
          </a:xfrm>
          <a:prstGeom prst="rect">
            <a:avLst/>
          </a:prstGeom>
        </p:spPr>
        <p:txBody>
          <a:bodyPr wrap="square">
            <a:spAutoFit/>
          </a:bodyPr>
          <a:lstStyle/>
          <a:p>
            <a:r>
              <a:rPr lang="en-US" sz="2000" dirty="0"/>
              <a:t>Η προετοιμασία </a:t>
            </a:r>
            <a:r>
              <a:rPr lang="en-US" dirty="0"/>
              <a:t>των </a:t>
            </a:r>
            <a:r>
              <a:rPr lang="en-US" sz="2000" b="1" dirty="0"/>
              <a:t>εργαστηρίων </a:t>
            </a:r>
            <a:r>
              <a:rPr lang="en-US" sz="2000" dirty="0"/>
              <a:t>περιλαμβάνει:</a:t>
            </a:r>
          </a:p>
          <a:p>
            <a:endParaRPr lang="en-US" dirty="0"/>
          </a:p>
          <a:p>
            <a:pPr marL="342900" indent="-342900">
              <a:buClr>
                <a:schemeClr val="accent1"/>
              </a:buClr>
              <a:buFont typeface="+mj-lt"/>
              <a:buAutoNum type="arabicPeriod"/>
            </a:pPr>
            <a:r>
              <a:rPr lang="en-US" dirty="0"/>
              <a:t>Επιλογή συντονιστών</a:t>
            </a:r>
          </a:p>
          <a:p>
            <a:pPr marL="342900" indent="-342900">
              <a:buClr>
                <a:schemeClr val="accent1"/>
              </a:buClr>
              <a:buFont typeface="+mj-lt"/>
              <a:buAutoNum type="arabicPeriod"/>
            </a:pPr>
            <a:r>
              <a:rPr lang="en-US" dirty="0"/>
              <a:t>Καθορισμός του χώρου και προετοιμασία του χώρου</a:t>
            </a:r>
          </a:p>
          <a:p>
            <a:pPr marL="342900" indent="-342900">
              <a:buClr>
                <a:schemeClr val="accent1"/>
              </a:buClr>
              <a:buFont typeface="+mj-lt"/>
              <a:buAutoNum type="arabicPeriod"/>
            </a:pPr>
            <a:r>
              <a:rPr lang="en-US" dirty="0"/>
              <a:t>Προετοιμασία υλικού κατάρτισης και αξιολόγησης</a:t>
            </a:r>
          </a:p>
          <a:p>
            <a:pPr marL="342900" indent="-342900">
              <a:buClr>
                <a:schemeClr val="accent1"/>
              </a:buClr>
              <a:buFont typeface="+mj-lt"/>
              <a:buAutoNum type="arabicPeriod"/>
            </a:pPr>
            <a:r>
              <a:rPr lang="en-US" dirty="0"/>
              <a:t>Προώθηση της εκδήλωσης</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Επισκόπηση</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31007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762000"/>
            <a:ext cx="7924800" cy="5078313"/>
          </a:xfrm>
          <a:prstGeom prst="rect">
            <a:avLst/>
          </a:prstGeom>
        </p:spPr>
        <p:txBody>
          <a:bodyPr wrap="square">
            <a:spAutoFit/>
          </a:bodyPr>
          <a:lstStyle/>
          <a:p>
            <a:r>
              <a:rPr lang="en-US" dirty="0"/>
              <a:t>Οι συντονιστές σε κάθε εργαστήριο θα πρέπει να είναι 2, για έναν αριθμό συμμετεχόντων μεταξύ 8 και 16.</a:t>
            </a:r>
          </a:p>
          <a:p>
            <a:endParaRPr lang="en-US" dirty="0"/>
          </a:p>
          <a:p>
            <a:r>
              <a:rPr lang="en-US" dirty="0"/>
              <a:t>Οι διαμεσολαβητές θα πρέπει να διαθέτουν τα ακόλουθα χαρακτηριστικά:</a:t>
            </a:r>
          </a:p>
          <a:p>
            <a:endParaRPr lang="en-US" dirty="0"/>
          </a:p>
          <a:p>
            <a:pPr marL="285750" indent="-285750">
              <a:buClr>
                <a:schemeClr val="accent1"/>
              </a:buClr>
              <a:buFont typeface="Wingdings" panose="05000000000000000000" pitchFamily="2" charset="2"/>
              <a:buChar char="§"/>
            </a:pPr>
            <a:r>
              <a:rPr lang="en-US" dirty="0"/>
              <a:t>Να κατανοούν απόλυτα το περιεχόμενο της Αστρονομίας που αποτελεί μέρος του πλαισίου SG2.</a:t>
            </a:r>
          </a:p>
          <a:p>
            <a:pPr marL="285750" indent="-285750">
              <a:buClr>
                <a:schemeClr val="accent1"/>
              </a:buClr>
              <a:buFont typeface="Wingdings" panose="05000000000000000000" pitchFamily="2" charset="2"/>
              <a:buChar char="§"/>
            </a:pPr>
            <a:r>
              <a:rPr lang="en-US" dirty="0"/>
              <a:t>Να έχετε εμπειρία στην εξήγηση βασικών εννοιών της αστρονομίας σε παιδιά, αλλά και να είστε σε θέση να προσαρμόζετε την ομιλία σας σε ένα διαφορετικό ακροατήριο παιδιών και ενηλίκων (παιδαγωγικές δεξιότητες).</a:t>
            </a:r>
          </a:p>
          <a:p>
            <a:pPr marL="285750" indent="-285750">
              <a:buClr>
                <a:schemeClr val="accent1"/>
              </a:buClr>
              <a:buFont typeface="Wingdings" panose="05000000000000000000" pitchFamily="2" charset="2"/>
              <a:buChar char="§"/>
            </a:pPr>
            <a:r>
              <a:rPr lang="en-US" dirty="0"/>
              <a:t>Έχετε εμπειρία στη χρήση παιχνιδοποιημένων μαθησιακών πόρων και να είστε ενθουσιώδεις με αυτό.</a:t>
            </a:r>
          </a:p>
          <a:p>
            <a:pPr marL="285750" indent="-285750">
              <a:buClr>
                <a:schemeClr val="accent1"/>
              </a:buClr>
              <a:buFont typeface="Wingdings" panose="05000000000000000000" pitchFamily="2" charset="2"/>
              <a:buChar char="§"/>
            </a:pPr>
            <a:r>
              <a:rPr lang="en-US" dirty="0"/>
              <a:t>Να είναι εξοικειωμένοι με όλα τα προϊόντα της SG2 και με τους κύριους στόχους και τα επιτεύγματα του έργου.</a:t>
            </a:r>
          </a:p>
          <a:p>
            <a:pPr>
              <a:buClr>
                <a:schemeClr val="accent1"/>
              </a:buClr>
            </a:pPr>
            <a:endParaRPr lang="en-US" dirty="0"/>
          </a:p>
          <a:p>
            <a:pPr>
              <a:buClr>
                <a:schemeClr val="accent1"/>
              </a:buClr>
            </a:pPr>
            <a:r>
              <a:rPr lang="en-US" dirty="0"/>
              <a:t>Οι συντονιστές μπορεί να είναι συνήθως καθηγητές φυσικών επιστημών, εκπαιδευτές STEM/Επιστημών, αλλά και οποιοσδήποτε πληροί τα παραπάνω κύρια χαρακτηριστικά.</a:t>
            </a:r>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Επιλογή συντονιστών</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09079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76200" y="101128"/>
            <a:ext cx="9067800" cy="6740307"/>
          </a:xfrm>
          <a:prstGeom prst="rect">
            <a:avLst/>
          </a:prstGeom>
        </p:spPr>
        <p:txBody>
          <a:bodyPr wrap="square">
            <a:spAutoFit/>
          </a:bodyPr>
          <a:lstStyle/>
          <a:p>
            <a:r>
              <a:rPr lang="en-US" dirty="0"/>
              <a:t>Ο χώρος διεξαγωγής του εργαστηρίου θα πρέπει να επιλέγεται προσεκτικά και ο χώρος να προετοιμάζεται κατάλληλα λαμβάνοντας υπόψη το είδος των δραστηριοτήτων που προγραμματίζονται για την εκδήλωση.</a:t>
            </a:r>
          </a:p>
          <a:p>
            <a:r>
              <a:rPr lang="en-US" dirty="0"/>
              <a:t>Αν και δεν υπάρχουν υψηλές απαιτήσεις, καλό είναι να λάβετε υπόψη σας τα εξής:</a:t>
            </a:r>
          </a:p>
          <a:p>
            <a:pPr marL="285750" indent="-285750">
              <a:buClr>
                <a:schemeClr val="accent1"/>
              </a:buClr>
              <a:buFont typeface="Wingdings" panose="05000000000000000000" pitchFamily="2" charset="2"/>
              <a:buChar char="§"/>
            </a:pPr>
            <a:r>
              <a:rPr lang="en-US" dirty="0"/>
              <a:t>Διαθέστε τουλάχιστον 3 m2 ανά συμμετέχοντα, για να δώσετε χώρο στις δραστηριότητες των ομάδων, δηλαδή στο παιχνίδι του επιτραπέζιου παιχνιδιού SG2.</a:t>
            </a:r>
          </a:p>
          <a:p>
            <a:pPr marL="285750" indent="-285750">
              <a:buClr>
                <a:schemeClr val="accent1"/>
              </a:buClr>
              <a:buFont typeface="Wingdings" panose="05000000000000000000" pitchFamily="2" charset="2"/>
              <a:buChar char="§"/>
            </a:pPr>
            <a:r>
              <a:rPr lang="en-US" dirty="0"/>
              <a:t>Έχετε προετοιμάσει ένα καθιστικό για μια πιο διαφωτιστική/συζητητική δραστηριότητα και ένα άλλο (μπορεί να είναι το ίδιο με διαφορετική διαμόρφωση) για να παίξετε το επιτραπέζιο παιχνίδι SG2.</a:t>
            </a:r>
          </a:p>
          <a:p>
            <a:pPr marL="285750" indent="-285750">
              <a:buClr>
                <a:schemeClr val="accent1"/>
              </a:buClr>
              <a:buFont typeface="Wingdings" panose="05000000000000000000" pitchFamily="2" charset="2"/>
              <a:buChar char="§"/>
            </a:pPr>
            <a:r>
              <a:rPr lang="en-US" dirty="0"/>
              <a:t>Για να παίξετε το επιτραπέζιο παιχνίδι SG2, κάθε ομάδα που παίζει πρέπει να έχει ένα τραπέζι αρκετά μεγάλο για να τοποθετήσει τους πίνακες και να μετακινήσει τους παίκτες. Αποφύγετε να έχετε περισσότερους από 8 παίκτες (π.χ. 2 ομάδες των 4 παικτών η καθεμία) σε κάθε τραπέζι για να αποφύγετε τη διασπορά.</a:t>
            </a:r>
          </a:p>
          <a:p>
            <a:pPr marL="285750" indent="-285750">
              <a:buClr>
                <a:schemeClr val="accent1"/>
              </a:buClr>
              <a:buFont typeface="Wingdings" panose="05000000000000000000" pitchFamily="2" charset="2"/>
              <a:buChar char="§"/>
            </a:pPr>
            <a:r>
              <a:rPr lang="en-US" dirty="0"/>
              <a:t>Ο χώρος θα πρέπει να διαθέτει μεγάλη οθόνη ή βιντεοπροβολέα για παρουσιάσεις.</a:t>
            </a:r>
          </a:p>
          <a:p>
            <a:pPr marL="285750" indent="-285750">
              <a:buClr>
                <a:schemeClr val="accent1"/>
              </a:buClr>
              <a:buFont typeface="Wingdings" panose="05000000000000000000" pitchFamily="2" charset="2"/>
              <a:buChar char="§"/>
            </a:pPr>
            <a:r>
              <a:rPr lang="en-US" dirty="0"/>
              <a:t>Αν αποφασίσετε να ασχοληθείτε με δραστηριότητες STEM, δηλαδή με τη συναρμολόγηση του ηλεκτρονικού αισθητήρα του επιτραπέζιου παιχνιδιού ή με τη χρήση του τρισδιάστατου εκτυπωτή, μην ξεχάσετε να έχετε έτοιμο όλο τον εξοπλισμό και να λάβετε υπόψη το χρόνο που θα χρειαστεί. Δεν είναι σκόπιμο να εκτυπώσετε μέρη του παιχνιδιού κατά τη διάρκεια του εργαστηρίου, αλλά αντίθετα να έχετε έτοιμα τα μέρη και απλώς να εξετάσετε τη διαδικασία εκτύπωσης με τους συμμετέχοντες, ώστε να μπορούν να θέσουν τυχόν ερωτήσεις σχετικά με τη διαδικασία εκτύπωσης.</a:t>
            </a:r>
          </a:p>
          <a:p>
            <a:pPr marL="285750" indent="-285750">
              <a:buClr>
                <a:schemeClr val="accent1"/>
              </a:buClr>
              <a:buFont typeface="Wingdings" panose="05000000000000000000" pitchFamily="2" charset="2"/>
              <a:buChar char="§"/>
            </a:pPr>
            <a:r>
              <a:rPr lang="en-US" dirty="0"/>
              <a:t>Θα πρέπει επίσης να γίνει διευθέτηση για διάλειμμα κατά τη διάρκεια της εκδήλωσης.</a:t>
            </a:r>
          </a:p>
          <a:p>
            <a:pPr>
              <a:buClr>
                <a:schemeClr val="accent1"/>
              </a:buClr>
            </a:pPr>
            <a:endParaRPr lang="en-US" dirty="0"/>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Καθορισμός του χώρου </a:t>
            </a:r>
            <a:r>
              <a:rPr lang="pt-PT" sz="2800" dirty="0">
                <a:solidFill>
                  <a:schemeClr val="tx1">
                    <a:lumMod val="50000"/>
                    <a:lumOff val="50000"/>
                  </a:schemeClr>
                </a:solidFill>
              </a:rPr>
              <a:t>&amp; </a:t>
            </a:r>
            <a:r>
              <a:rPr lang="pt-PT" sz="2800" dirty="0" err="1">
                <a:solidFill>
                  <a:schemeClr val="tx1">
                    <a:lumMod val="50000"/>
                    <a:lumOff val="50000"/>
                  </a:schemeClr>
                </a:solidFill>
              </a:rPr>
              <a:t>προετοιμασία του χώρου</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297219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304800" y="66492"/>
            <a:ext cx="8534400" cy="6186309"/>
          </a:xfrm>
          <a:prstGeom prst="rect">
            <a:avLst/>
          </a:prstGeom>
        </p:spPr>
        <p:txBody>
          <a:bodyPr wrap="square">
            <a:spAutoFit/>
          </a:bodyPr>
          <a:lstStyle/>
          <a:p>
            <a:r>
              <a:rPr lang="en-US" dirty="0"/>
              <a:t>Το υλικό του εργαστηρίου πρέπει να προετοιμαστεί εκ των προτέρων. Περιλαμβάνουν:</a:t>
            </a:r>
          </a:p>
          <a:p>
            <a:endParaRPr lang="en-US" dirty="0"/>
          </a:p>
          <a:p>
            <a:endParaRPr lang="en-US" dirty="0"/>
          </a:p>
          <a:p>
            <a:pPr marL="285750" indent="-285750">
              <a:buClr>
                <a:schemeClr val="accent1"/>
              </a:buClr>
              <a:buFont typeface="Wingdings" panose="05000000000000000000" pitchFamily="2" charset="2"/>
              <a:buChar char="§"/>
            </a:pPr>
            <a:r>
              <a:rPr lang="en-US" dirty="0"/>
              <a:t>Παγοθραύστες για την έναρξη της εκδήλωσης</a:t>
            </a:r>
          </a:p>
          <a:p>
            <a:pPr marL="285750" indent="-285750">
              <a:buClr>
                <a:schemeClr val="accent1"/>
              </a:buClr>
              <a:buFont typeface="Wingdings" panose="05000000000000000000" pitchFamily="2" charset="2"/>
              <a:buChar char="§"/>
            </a:pPr>
            <a:r>
              <a:rPr lang="en-US" dirty="0"/>
              <a:t>Παρουσιάσεις (για συγκεκριμένα θέματα της ημερήσιας διάταξης)</a:t>
            </a:r>
          </a:p>
          <a:p>
            <a:pPr marL="285750" indent="-285750">
              <a:buClr>
                <a:schemeClr val="accent1"/>
              </a:buClr>
              <a:buFont typeface="Wingdings" panose="05000000000000000000" pitchFamily="2" charset="2"/>
              <a:buChar char="§"/>
            </a:pPr>
            <a:r>
              <a:rPr lang="en-US" dirty="0"/>
              <a:t>Σετ επιτραπέζιων παιχνιδιών</a:t>
            </a:r>
          </a:p>
          <a:p>
            <a:pPr marL="285750" indent="-285750">
              <a:buClr>
                <a:schemeClr val="accent1"/>
              </a:buClr>
              <a:buFont typeface="Wingdings" panose="05000000000000000000" pitchFamily="2" charset="2"/>
              <a:buChar char="§"/>
            </a:pPr>
            <a:r>
              <a:rPr lang="en-US" dirty="0"/>
              <a:t>Έντυπα αξιολόγησης</a:t>
            </a:r>
          </a:p>
          <a:p>
            <a:pPr>
              <a:buClr>
                <a:schemeClr val="accent1"/>
              </a:buClr>
            </a:pPr>
            <a:endParaRPr lang="en-US" dirty="0"/>
          </a:p>
          <a:p>
            <a:pPr>
              <a:buClr>
                <a:schemeClr val="accent1"/>
              </a:buClr>
            </a:pPr>
            <a:endParaRPr lang="en-US" dirty="0"/>
          </a:p>
          <a:p>
            <a:pPr>
              <a:buClr>
                <a:schemeClr val="accent1"/>
              </a:buClr>
            </a:pPr>
            <a:r>
              <a:rPr lang="en-US" dirty="0"/>
              <a:t>Τα </a:t>
            </a:r>
            <a:r>
              <a:rPr lang="en-US" b="1" dirty="0"/>
              <a:t>παγοθραυστικά </a:t>
            </a:r>
            <a:r>
              <a:rPr lang="en-US" dirty="0"/>
              <a:t>θα πρέπει να επιλέγονται ανάλογα με το προφίλ των συμμετεχόντων. Εδώ σας συμβουλεύουμε να χρησιμοποιήσετε την καλύτερη δυνατή κρίση σας. Μερικά παραδείγματα παγοθραυστικών μπορούν να βρεθούν εδώ: </a:t>
            </a:r>
          </a:p>
          <a:p>
            <a:pPr>
              <a:buClr>
                <a:schemeClr val="accent1"/>
              </a:buClr>
            </a:pPr>
            <a:r>
              <a:rPr lang="en-US" dirty="0"/>
              <a:t>https://www.scienceofpeople.com/meeting-icebreakers/, https://blog.hubspot.com/marketing/ice-breaker-games,</a:t>
            </a:r>
          </a:p>
          <a:p>
            <a:pPr>
              <a:buClr>
                <a:schemeClr val="accent1"/>
              </a:buClr>
            </a:pPr>
            <a:r>
              <a:rPr lang="en-US" dirty="0"/>
              <a:t>https://www.workshopper.com/post/icebreakers-for-meetings-and-workshops,</a:t>
            </a:r>
          </a:p>
          <a:p>
            <a:pPr>
              <a:buClr>
                <a:schemeClr val="accent1"/>
              </a:buClr>
            </a:pPr>
            <a:endParaRPr lang="en-US" dirty="0"/>
          </a:p>
          <a:p>
            <a:pPr>
              <a:buClr>
                <a:schemeClr val="accent1"/>
              </a:buClr>
            </a:pPr>
            <a:r>
              <a:rPr lang="en-US" dirty="0"/>
              <a:t>Αν δεν σας αρέσει κανένα από αυτά τα παραδείγματα, μπορείτε, για παράδειγμα, να δημιουργήσετε μερικές κάρτες, μερικές με στοιχεία που σχετίζονται με την αστρονομία (π.χ. πλανήτες) και άλλες μόνο με τα αντίστοιχα ονόματα. Στη συνέχεια, κάθε συμμετέχων παίρνει μια κάρτα και προσπαθεί να βρει ποιος έχει την αντίστοιχη κάρτα (σχήμα - κείμενο).</a:t>
            </a:r>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Προετοιμασία υλικού κατάρτισης και αξιολόγησης</a:t>
            </a:r>
          </a:p>
        </p:txBody>
      </p:sp>
    </p:spTree>
    <p:extLst>
      <p:ext uri="{BB962C8B-B14F-4D97-AF65-F5344CB8AC3E}">
        <p14:creationId xmlns:p14="http://schemas.microsoft.com/office/powerpoint/2010/main" val="205599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533400"/>
            <a:ext cx="7924800" cy="4247317"/>
          </a:xfrm>
          <a:prstGeom prst="rect">
            <a:avLst/>
          </a:prstGeom>
        </p:spPr>
        <p:txBody>
          <a:bodyPr wrap="square">
            <a:spAutoFit/>
          </a:bodyPr>
          <a:lstStyle/>
          <a:p>
            <a:r>
              <a:rPr lang="en-US" dirty="0"/>
              <a:t>Οι </a:t>
            </a:r>
            <a:r>
              <a:rPr lang="en-US" b="1" dirty="0"/>
              <a:t>παρουσιάσεις </a:t>
            </a:r>
            <a:r>
              <a:rPr lang="en-US" dirty="0"/>
              <a:t>παρέχονται ως παράρτημα του παρόντος εγγράφου, αλλά μπορείτε να τις εξατομικεύσετε και να τις κάνετε δικές σας, αν χρειάζεται.</a:t>
            </a:r>
          </a:p>
          <a:p>
            <a:endParaRPr lang="en-US" dirty="0"/>
          </a:p>
          <a:p>
            <a:r>
              <a:rPr lang="en-US" dirty="0"/>
              <a:t>Τα </a:t>
            </a:r>
            <a:r>
              <a:rPr lang="en-US" b="1" dirty="0"/>
              <a:t>σετ επιτραπέζιων παιχνιδιών </a:t>
            </a:r>
            <a:r>
              <a:rPr lang="en-US" dirty="0"/>
              <a:t>μπορείτε να τα κατεβάσετε από τον ιστότοπο του προγράμματος. Θα χρειαστεί να τα εκτυπώσετε (χρησιμοποιήστε το μέγεθος Α3 για τα ταμπλό) και να προετοιμάσετε όλα τα άλλα μέρη και κομμάτια - συμπεριλαμβανομένων των τρισδιάστατα εκτυπωμένων εξαρτημάτων και των ηλεκτρονικών.</a:t>
            </a:r>
          </a:p>
          <a:p>
            <a:r>
              <a:rPr lang="en-US" dirty="0"/>
              <a:t>Μπορείτε επίσης να επιλέξετε να απλοποιήσετε το παιχνίδι, αντικαθιστώντας τα τρισδιάστατα εκτυπωμένα εξαρτήματα που χρησιμοποιούνται στο ταμπλό 3 και 4 του παιχνιδιού με σχέδια και χρησιμοποιώντας την έκδοση του παιχνιδιού που αποτελείται μόνο από χαρτί.</a:t>
            </a:r>
          </a:p>
          <a:p>
            <a:endParaRPr lang="en-US" dirty="0"/>
          </a:p>
          <a:p>
            <a:r>
              <a:rPr lang="en-US" dirty="0"/>
              <a:t>Οι οδηγίες για το επιτραπέζιο παιχνίδι παρουσιάζονται επίσης ως παράρτημα του παρόντος εγγράφου. Σημειώστε ότι οι κανόνες του παιχνιδιού θα πρέπει να παρουσιαστούν στους συμμετέχοντες. Ωστόσο, είναι πιθανώς σκόπιμο να μην επιβαρύνετε τους συμμετέχοντες με τους κανόνες και είτε να τους παρέχετε τις οδηγίες ανά σκακιέρα καθώς προχωρούν είτε να αφήσετε τις περισσότερες λεπτομέρειες να εξηγηθούν από τους συντονιστές που θα πρέπει να επιβλέπουν το παιχνίδι σε κάθε ομάδα. </a:t>
            </a:r>
          </a:p>
          <a:p>
            <a:pPr>
              <a:buClr>
                <a:schemeClr val="accent1"/>
              </a:buCl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Προετοιμασία υλικού κατάρτισης και αξιολόγησης</a:t>
            </a:r>
          </a:p>
        </p:txBody>
      </p:sp>
    </p:spTree>
    <p:extLst>
      <p:ext uri="{BB962C8B-B14F-4D97-AF65-F5344CB8AC3E}">
        <p14:creationId xmlns:p14="http://schemas.microsoft.com/office/powerpoint/2010/main" val="303918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447800"/>
            <a:ext cx="7924800" cy="1200329"/>
          </a:xfrm>
          <a:prstGeom prst="rect">
            <a:avLst/>
          </a:prstGeom>
        </p:spPr>
        <p:txBody>
          <a:bodyPr wrap="square">
            <a:spAutoFit/>
          </a:bodyPr>
          <a:lstStyle/>
          <a:p>
            <a:r>
              <a:rPr lang="en-US" dirty="0"/>
              <a:t>Το </a:t>
            </a:r>
            <a:r>
              <a:rPr lang="en-US" b="1" dirty="0"/>
              <a:t>έντυπο αξιολόγησης </a:t>
            </a:r>
            <a:r>
              <a:rPr lang="en-US" dirty="0"/>
              <a:t>είναι απλώς ένα εργαλείο για να λάβετε κάποια σχόλια σχετικά με το πώς πήγε το εργαστήριο, ώστε να μπορέσετε να το βελτιώσετε την επόμενη φορά.</a:t>
            </a:r>
          </a:p>
          <a:p>
            <a:r>
              <a:rPr lang="en-US" dirty="0"/>
              <a:t>Επίσης, στο παράρτημα παρέχουμε ένα παράδειγμα εντύπου αξιολόγησης, αλλά μπορείτε να χρησιμοποιήσετε το δικό σας μοντέλο ή ακόμη και να αντικαταστήσετε τη γραπτή αξιολόγηση με προφορική.</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Προετοιμασία υλικού κατάρτισης και αξιολόγησης</a:t>
            </a:r>
          </a:p>
        </p:txBody>
      </p:sp>
    </p:spTree>
    <p:extLst>
      <p:ext uri="{BB962C8B-B14F-4D97-AF65-F5344CB8AC3E}">
        <p14:creationId xmlns:p14="http://schemas.microsoft.com/office/powerpoint/2010/main" val="94044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699492"/>
            <a:ext cx="7924800" cy="3416320"/>
          </a:xfrm>
          <a:prstGeom prst="rect">
            <a:avLst/>
          </a:prstGeom>
        </p:spPr>
        <p:txBody>
          <a:bodyPr wrap="square">
            <a:spAutoFit/>
          </a:bodyPr>
          <a:lstStyle/>
          <a:p>
            <a:r>
              <a:rPr lang="en-US" dirty="0"/>
              <a:t>Η προώθηση του εργαστηρίου θα διαφέρει φυσικά ανάλογα με την ομάδα-στόχο σας.</a:t>
            </a:r>
          </a:p>
          <a:p>
            <a:endParaRPr lang="en-US" dirty="0"/>
          </a:p>
          <a:p>
            <a:r>
              <a:rPr lang="en-US" dirty="0"/>
              <a:t>Εάν έχετε εσωτερικό κοινό - π</a:t>
            </a:r>
            <a:r>
              <a:rPr lang="en-US" dirty="0" err="1"/>
              <a:t>.χ. </a:t>
            </a:r>
            <a:r>
              <a:rPr lang="en-US" dirty="0"/>
              <a:t>είστε σχολείο και διοργανώνετε ένα εργαστήριο για τους καθηγητές και τους μαθητές σας ή ακόμη και για τους γονείς - μπορείτε να χρησιμοποιήσετε τα μέσα κοινωνικής δικτύωσης μαζί με αφίσες που θα τοποθετήσετε στους χώρους σας για να ανακοινώσετε τη δραστηριότητα και να λάβετε εγγραφές.</a:t>
            </a:r>
          </a:p>
          <a:p>
            <a:endParaRPr lang="en-US" dirty="0"/>
          </a:p>
          <a:p>
            <a:r>
              <a:rPr lang="en-US" dirty="0"/>
              <a:t>Εάν, από την άλλη πλευρά, σχεδιάζετε να φιλοξενήσετε μια εκδήλωση για εξωτερικούς συμμετέχοντες, τότε θα πρέπει να αφιερώσετε χρόνο για να σχεδιάσετε και να εκτελέσετε ένα πιο λεπτομερές σχέδιο διάδοσης. Είναι πολύ σημαντικό να μην σχεδιάσετε πολύ σύντομα, καθώς οι άνθρωποι μπορεί να αναβάλουν την εγγραφή τους για αργότερα και να το ξεχάσουν, αλλά ούτε και πολύ αργά, καθώς οι άνθρωποι μπορεί να μην έχουν αρκετό χρόνο για να κάνουν τις απαραίτητες διευθετήσεις για να συμμετάσχουν.</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Προώθηση της εκδήλωσης</a:t>
            </a:r>
            <a:endParaRPr lang="pt-PT" sz="2800" dirty="0">
              <a:solidFill>
                <a:schemeClr val="tx1">
                  <a:lumMod val="50000"/>
                  <a:lumOff val="50000"/>
                </a:schemeClr>
              </a:solidFill>
            </a:endParaRPr>
          </a:p>
        </p:txBody>
      </p:sp>
    </p:spTree>
    <p:extLst>
      <p:ext uri="{BB962C8B-B14F-4D97-AF65-F5344CB8AC3E}">
        <p14:creationId xmlns:p14="http://schemas.microsoft.com/office/powerpoint/2010/main" val="281251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381000"/>
            <a:ext cx="7924800" cy="3416320"/>
          </a:xfrm>
          <a:prstGeom prst="rect">
            <a:avLst/>
          </a:prstGeom>
        </p:spPr>
        <p:txBody>
          <a:bodyPr wrap="square">
            <a:spAutoFit/>
          </a:bodyPr>
          <a:lstStyle/>
          <a:p>
            <a:r>
              <a:rPr lang="en-US" dirty="0"/>
              <a:t>Ορισμένες ιδέες για προώθηση περιλαμβάνουν:</a:t>
            </a:r>
          </a:p>
          <a:p>
            <a:endParaRPr lang="en-US" dirty="0"/>
          </a:p>
          <a:p>
            <a:pPr marL="285750" indent="-285750">
              <a:buClr>
                <a:schemeClr val="accent1"/>
              </a:buClr>
              <a:buFont typeface="Wingdings" panose="05000000000000000000" pitchFamily="2" charset="2"/>
              <a:buChar char="§"/>
            </a:pPr>
            <a:r>
              <a:rPr lang="en-US" dirty="0"/>
              <a:t>Διαδώστε στα μέσα κοινωνικής δικτύωσης - χρησιμοποιήστε τα κανάλια που χρησιμοποιούν περισσότερο οι ομάδες-στόχοι σας - και, αν χρειαστεί, χρησιμοποιήστε πληρωμένες ανακοινώσεις.</a:t>
            </a:r>
          </a:p>
          <a:p>
            <a:pPr marL="285750" indent="-285750">
              <a:buClr>
                <a:schemeClr val="accent1"/>
              </a:buClr>
              <a:buFont typeface="Wingdings" panose="05000000000000000000" pitchFamily="2" charset="2"/>
              <a:buChar char="§"/>
            </a:pPr>
            <a:r>
              <a:rPr lang="en-US" dirty="0"/>
              <a:t>Δημιουργήστε μια καλή βάση δεδομένων πιθανών συμμετεχόντων - π.χ. τοπικά σχολεία - και δημιουργήστε μια λίστα ηλεκτρονικού ταχυδρομείου.</a:t>
            </a:r>
          </a:p>
          <a:p>
            <a:pPr marL="285750" indent="-285750">
              <a:buClr>
                <a:schemeClr val="accent1"/>
              </a:buClr>
              <a:buFont typeface="Wingdings" panose="05000000000000000000" pitchFamily="2" charset="2"/>
              <a:buChar char="§"/>
            </a:pPr>
            <a:r>
              <a:rPr lang="en-US" dirty="0"/>
              <a:t>Επικοινωνήστε απευθείας με τα σχολεία και τους παρόχους υπηρεσιών μετά το σχολείο.</a:t>
            </a:r>
          </a:p>
          <a:p>
            <a:pPr>
              <a:buClr>
                <a:schemeClr val="accent1"/>
              </a:buClr>
            </a:pPr>
            <a:endParaRPr lang="en-US" dirty="0"/>
          </a:p>
          <a:p>
            <a:pPr>
              <a:buClr>
                <a:schemeClr val="accent1"/>
              </a:buClr>
            </a:pPr>
            <a:r>
              <a:rPr lang="en-US" dirty="0"/>
              <a:t>Σε κάθε περίπτωση, θα πρέπει να προσαρμόσετε την προώθηση στους στόχους σας - αν είναι εμπορικοί ή όχι, κ.λπ.</a:t>
            </a:r>
          </a:p>
          <a:p>
            <a:pPr>
              <a:buClr>
                <a:schemeClr val="accent1"/>
              </a:buClr>
            </a:pPr>
            <a:endParaRPr lang="en-US" dirty="0"/>
          </a:p>
          <a:p>
            <a:pPr>
              <a:buClr>
                <a:schemeClr val="accent1"/>
              </a:buClr>
            </a:pPr>
            <a:r>
              <a:rPr lang="en-US" dirty="0"/>
              <a:t>Στο παράρτημα παραθέτουμε επίσης ορισμένα παραδείγματα.</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Προώθηση της εκδήλωσης</a:t>
            </a:r>
            <a:endParaRPr lang="pt-PT" sz="2800" dirty="0">
              <a:solidFill>
                <a:schemeClr val="tx1">
                  <a:lumMod val="50000"/>
                  <a:lumOff val="50000"/>
                </a:schemeClr>
              </a:solidFill>
            </a:endParaRPr>
          </a:p>
        </p:txBody>
      </p:sp>
    </p:spTree>
    <p:extLst>
      <p:ext uri="{BB962C8B-B14F-4D97-AF65-F5344CB8AC3E}">
        <p14:creationId xmlns:p14="http://schemas.microsoft.com/office/powerpoint/2010/main" val="401752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Uma imagem com preto, escuridão&#10;&#10;Descrição gerada automaticamente">
            <a:extLst>
              <a:ext uri="{FF2B5EF4-FFF2-40B4-BE49-F238E27FC236}">
                <a16:creationId xmlns:a16="http://schemas.microsoft.com/office/drawing/2014/main" id="{D2E09A3E-260B-56B0-D48E-B0963BD86C4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4691" y="1079715"/>
            <a:ext cx="2668436" cy="1189837"/>
          </a:xfrm>
          <a:prstGeom prst="rect">
            <a:avLst/>
          </a:prstGeom>
        </p:spPr>
      </p:pic>
      <p:sp>
        <p:nvSpPr>
          <p:cNvPr id="7" name="CaixaDeTexto 6">
            <a:extLst>
              <a:ext uri="{FF2B5EF4-FFF2-40B4-BE49-F238E27FC236}">
                <a16:creationId xmlns:a16="http://schemas.microsoft.com/office/drawing/2014/main" id="{C9108583-AB1B-B94C-08F2-2F740EE0F5B2}"/>
              </a:ext>
            </a:extLst>
          </p:cNvPr>
          <p:cNvSpPr txBox="1"/>
          <p:nvPr/>
        </p:nvSpPr>
        <p:spPr>
          <a:xfrm>
            <a:off x="2497178" y="2843430"/>
            <a:ext cx="4489356" cy="507831"/>
          </a:xfrm>
          <a:prstGeom prst="rect">
            <a:avLst/>
          </a:prstGeom>
          <a:noFill/>
        </p:spPr>
        <p:txBody>
          <a:bodyPr wrap="square" rtlCol="0">
            <a:spAutoFit/>
          </a:bodyPr>
          <a:lstStyle/>
          <a:p>
            <a:pPr algn="ctr"/>
            <a:r>
              <a:rPr lang="pt-PT" sz="27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www.spaceguardians.eu</a:t>
            </a:r>
            <a:endParaRPr lang="en-GB" sz="2700" b="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5" name="Conexão reta 24">
            <a:extLst>
              <a:ext uri="{FF2B5EF4-FFF2-40B4-BE49-F238E27FC236}">
                <a16:creationId xmlns:a16="http://schemas.microsoft.com/office/drawing/2014/main" id="{07A42DA3-9646-ABC8-582E-D385417C525A}"/>
              </a:ext>
            </a:extLst>
          </p:cNvPr>
          <p:cNvCxnSpPr/>
          <p:nvPr/>
        </p:nvCxnSpPr>
        <p:spPr>
          <a:xfrm>
            <a:off x="1383029" y="4569143"/>
            <a:ext cx="6377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Agrupar 3">
            <a:extLst>
              <a:ext uri="{FF2B5EF4-FFF2-40B4-BE49-F238E27FC236}">
                <a16:creationId xmlns:a16="http://schemas.microsoft.com/office/drawing/2014/main" id="{C0C298E2-B2BD-F58A-E1BB-FB3C6DD97894}"/>
              </a:ext>
            </a:extLst>
          </p:cNvPr>
          <p:cNvGrpSpPr/>
          <p:nvPr/>
        </p:nvGrpSpPr>
        <p:grpSpPr>
          <a:xfrm>
            <a:off x="699070" y="4853333"/>
            <a:ext cx="7745861" cy="601066"/>
            <a:chOff x="957219" y="5328110"/>
            <a:chExt cx="10327815" cy="801421"/>
          </a:xfrm>
        </p:grpSpPr>
        <p:pic>
          <p:nvPicPr>
            <p:cNvPr id="10" name="Imagem 9" descr="boon1-01.png">
              <a:extLst>
                <a:ext uri="{FF2B5EF4-FFF2-40B4-BE49-F238E27FC236}">
                  <a16:creationId xmlns:a16="http://schemas.microsoft.com/office/drawing/2014/main" id="{EE7C9835-8D4B-F0BF-5B36-A162E333879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6567203" y="5440623"/>
              <a:ext cx="908044" cy="576394"/>
            </a:xfrm>
            <a:prstGeom prst="rect">
              <a:avLst/>
            </a:prstGeom>
          </p:spPr>
        </p:pic>
        <p:pic>
          <p:nvPicPr>
            <p:cNvPr id="12" name="Picture 2" descr="Civic">
              <a:extLst>
                <a:ext uri="{FF2B5EF4-FFF2-40B4-BE49-F238E27FC236}">
                  <a16:creationId xmlns:a16="http://schemas.microsoft.com/office/drawing/2014/main" id="{A911ADC9-306C-D88F-7A7B-BF90D13DE8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219" y="5598373"/>
              <a:ext cx="1043580" cy="260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spaceguardians.eu/sites/spaceguardians.eu/files/styles/large/public/partners/logo/lam.jpg?itok=KPiAtXuY">
              <a:extLst>
                <a:ext uri="{FF2B5EF4-FFF2-40B4-BE49-F238E27FC236}">
                  <a16:creationId xmlns:a16="http://schemas.microsoft.com/office/drawing/2014/main" id="{01F18C24-6A39-EDA3-6B5D-D8170561E8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5730" y="5500294"/>
              <a:ext cx="1433894" cy="4570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E35B77A-6195-10AE-2EBD-79E752E4FD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636" y="5498080"/>
              <a:ext cx="1744398" cy="46148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Uma imagem com preto, captura de ecrã, escuridão&#10;&#10;Descrição gerada automaticamente">
              <a:extLst>
                <a:ext uri="{FF2B5EF4-FFF2-40B4-BE49-F238E27FC236}">
                  <a16:creationId xmlns:a16="http://schemas.microsoft.com/office/drawing/2014/main" id="{0B346177-25A5-F84D-9458-555778AC1F3B}"/>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38378" y="5593400"/>
              <a:ext cx="1819773" cy="270840"/>
            </a:xfrm>
            <a:prstGeom prst="rect">
              <a:avLst/>
            </a:prstGeom>
          </p:spPr>
        </p:pic>
        <p:pic>
          <p:nvPicPr>
            <p:cNvPr id="3" name="Picture 2" descr="AKNOW logo">
              <a:extLst>
                <a:ext uri="{FF2B5EF4-FFF2-40B4-BE49-F238E27FC236}">
                  <a16:creationId xmlns:a16="http://schemas.microsoft.com/office/drawing/2014/main" id="{EA6E62CF-376B-3BAD-762B-4FCE737A8F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2826" y="5328110"/>
              <a:ext cx="1190229" cy="801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8150821"/>
      </p:ext>
    </p:extLst>
  </p:cSld>
  <p:clrMapOvr>
    <a:masterClrMapping/>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m 3" descr="Uma imagem com texto, Tipo de letra, captura de ecrã, Gráficos&#10;&#10;Descrição gerada automaticamente">
            <a:extLst>
              <a:ext uri="{FF2B5EF4-FFF2-40B4-BE49-F238E27FC236}">
                <a16:creationId xmlns:a16="http://schemas.microsoft.com/office/drawing/2014/main" id="{5E842D85-B95C-92E4-1FAB-578627199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751" y="4901767"/>
            <a:ext cx="2880534" cy="604322"/>
          </a:xfrm>
          <a:prstGeom prst="rect">
            <a:avLst/>
          </a:prstGeom>
        </p:spPr>
      </p:pic>
      <p:sp>
        <p:nvSpPr>
          <p:cNvPr id="6" name="CaixaDeTexto 5">
            <a:extLst>
              <a:ext uri="{FF2B5EF4-FFF2-40B4-BE49-F238E27FC236}">
                <a16:creationId xmlns:a16="http://schemas.microsoft.com/office/drawing/2014/main" id="{BCF3FA19-8C86-21C8-B31F-0B621FE000F6}"/>
              </a:ext>
            </a:extLst>
          </p:cNvPr>
          <p:cNvSpPr txBox="1"/>
          <p:nvPr/>
        </p:nvSpPr>
        <p:spPr>
          <a:xfrm>
            <a:off x="3892909" y="4907297"/>
            <a:ext cx="4573329" cy="646331"/>
          </a:xfrm>
          <a:prstGeom prst="rect">
            <a:avLst/>
          </a:prstGeom>
          <a:noFill/>
        </p:spPr>
        <p:txBody>
          <a:bodyPr wrap="square">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p>
        </p:txBody>
      </p:sp>
      <p:sp>
        <p:nvSpPr>
          <p:cNvPr id="7" name="CaixaDeTexto 6">
            <a:extLst>
              <a:ext uri="{FF2B5EF4-FFF2-40B4-BE49-F238E27FC236}">
                <a16:creationId xmlns:a16="http://schemas.microsoft.com/office/drawing/2014/main" id="{C9108583-AB1B-B94C-08F2-2F740EE0F5B2}"/>
              </a:ext>
            </a:extLst>
          </p:cNvPr>
          <p:cNvSpPr txBox="1"/>
          <p:nvPr/>
        </p:nvSpPr>
        <p:spPr>
          <a:xfrm>
            <a:off x="2327321" y="2810490"/>
            <a:ext cx="4489356" cy="1546577"/>
          </a:xfrm>
          <a:prstGeom prst="rect">
            <a:avLst/>
          </a:prstGeom>
          <a:noFill/>
        </p:spPr>
        <p:txBody>
          <a:bodyPr wrap="square" rtlCol="0">
            <a:spAutoFit/>
          </a:bodyPr>
          <a:lstStyle/>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Δημιουργήθηκε από την </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BOON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Unip</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Lda</a:t>
            </a: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Μουσική από </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freesound.com</a:t>
            </a: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Μάιος </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2023</a:t>
            </a:r>
            <a:endParaRPr lang="en-GB"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Conexão reta 7">
            <a:extLst>
              <a:ext uri="{FF2B5EF4-FFF2-40B4-BE49-F238E27FC236}">
                <a16:creationId xmlns:a16="http://schemas.microsoft.com/office/drawing/2014/main" id="{276BD44E-43C5-685E-5198-E26193B315A9}"/>
              </a:ext>
            </a:extLst>
          </p:cNvPr>
          <p:cNvCxnSpPr/>
          <p:nvPr/>
        </p:nvCxnSpPr>
        <p:spPr>
          <a:xfrm>
            <a:off x="1383029" y="4569143"/>
            <a:ext cx="6377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m 8" descr="Uma imagem com preto, escuridão&#10;&#10;Descrição gerada automaticamente">
            <a:extLst>
              <a:ext uri="{FF2B5EF4-FFF2-40B4-BE49-F238E27FC236}">
                <a16:creationId xmlns:a16="http://schemas.microsoft.com/office/drawing/2014/main" id="{13C73775-F835-2485-54ED-87E8EABB9AA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4691" y="1079715"/>
            <a:ext cx="2668436" cy="1189837"/>
          </a:xfrm>
          <a:prstGeom prst="rect">
            <a:avLst/>
          </a:prstGeom>
        </p:spPr>
      </p:pic>
    </p:spTree>
    <p:extLst>
      <p:ext uri="{BB962C8B-B14F-4D97-AF65-F5344CB8AC3E}">
        <p14:creationId xmlns:p14="http://schemas.microsoft.com/office/powerpoint/2010/main" val="1909146868"/>
      </p:ext>
    </p:extLst>
  </p:cSld>
  <p:clrMapOvr>
    <a:masterClrMapping/>
  </p:clrMapOvr>
  <mc:AlternateContent xmlns:mc="http://schemas.openxmlformats.org/markup-compatibility/2006" xmlns:p14="http://schemas.microsoft.com/office/powerpoint/2010/main">
    <mc:Choice Requires="p14">
      <p:transition p14:dur="10"/>
    </mc:Choice>
    <mc:Fallback xmlns:a14="http://schemas.microsoft.com/office/drawing/2010/main" xmlns:a16="http://schemas.microsoft.com/office/drawing/2014/main"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2286000"/>
            <a:ext cx="7924800" cy="1323439"/>
          </a:xfrm>
          <a:prstGeom prst="rect">
            <a:avLst/>
          </a:prstGeom>
        </p:spPr>
        <p:txBody>
          <a:bodyPr wrap="square">
            <a:spAutoFit/>
          </a:bodyPr>
          <a:lstStyle/>
          <a:p>
            <a:pPr algn="ctr"/>
            <a:endParaRPr lang="en-US" sz="2000" dirty="0"/>
          </a:p>
          <a:p>
            <a:pPr marL="285750" indent="-285750" algn="ctr">
              <a:buClr>
                <a:schemeClr val="accent1"/>
              </a:buClr>
              <a:buFont typeface="Wingdings" panose="05000000000000000000" pitchFamily="2" charset="2"/>
              <a:buChar char="§"/>
            </a:pPr>
            <a:r>
              <a:rPr lang="en-US" sz="2000" dirty="0"/>
              <a:t>Εισαγωγή</a:t>
            </a:r>
          </a:p>
          <a:p>
            <a:pPr marL="285750" indent="-285750" algn="ctr">
              <a:buClr>
                <a:schemeClr val="accent1"/>
              </a:buClr>
              <a:buFont typeface="Wingdings" panose="05000000000000000000" pitchFamily="2" charset="2"/>
              <a:buChar char="§"/>
            </a:pPr>
            <a:r>
              <a:rPr lang="en-US" sz="2000" dirty="0"/>
              <a:t>Πρόγραμμα</a:t>
            </a:r>
          </a:p>
          <a:p>
            <a:pPr marL="285750" indent="-285750" algn="ctr">
              <a:buClr>
                <a:schemeClr val="accent1"/>
              </a:buClr>
              <a:buFont typeface="Wingdings" panose="05000000000000000000" pitchFamily="2" charset="2"/>
              <a:buChar char="§"/>
            </a:pPr>
            <a:r>
              <a:rPr lang="en-US" sz="2000" dirty="0"/>
              <a:t>Προετοιμασία</a:t>
            </a:r>
          </a:p>
        </p:txBody>
      </p:sp>
      <p:sp>
        <p:nvSpPr>
          <p:cNvPr id="5" name="CaixaDeTexto 4"/>
          <p:cNvSpPr txBox="1"/>
          <p:nvPr/>
        </p:nvSpPr>
        <p:spPr>
          <a:xfrm>
            <a:off x="3486150" y="762000"/>
            <a:ext cx="2171700" cy="523220"/>
          </a:xfrm>
          <a:prstGeom prst="rect">
            <a:avLst/>
          </a:prstGeom>
          <a:noFill/>
        </p:spPr>
        <p:txBody>
          <a:bodyPr wrap="square" rtlCol="0">
            <a:spAutoFit/>
          </a:bodyPr>
          <a:lstStyle/>
          <a:p>
            <a:pPr algn="ctr"/>
            <a:r>
              <a:rPr lang="en-GB" sz="2800" dirty="0">
                <a:solidFill>
                  <a:schemeClr val="tx1">
                    <a:lumMod val="50000"/>
                    <a:lumOff val="50000"/>
                  </a:schemeClr>
                </a:solidFill>
              </a:rPr>
              <a:t>Περιεχόμενα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ΕΙΣΑΓΩΓΗ</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416371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982450"/>
            <a:ext cx="7924800" cy="2893100"/>
          </a:xfrm>
          <a:prstGeom prst="rect">
            <a:avLst/>
          </a:prstGeom>
        </p:spPr>
        <p:txBody>
          <a:bodyPr wrap="square">
            <a:spAutoFit/>
          </a:bodyPr>
          <a:lstStyle/>
          <a:p>
            <a:r>
              <a:rPr lang="en-US" dirty="0"/>
              <a:t>Τα </a:t>
            </a:r>
            <a:r>
              <a:rPr lang="en-US" sz="2000" b="1" dirty="0"/>
              <a:t>εργαστήρια </a:t>
            </a:r>
            <a:r>
              <a:rPr lang="en-US" dirty="0"/>
              <a:t>είναι εκδηλώσεις για </a:t>
            </a:r>
            <a:r>
              <a:rPr lang="en-US" u="sng" dirty="0"/>
              <a:t>εκπαιδευτικούς και παιδιά που </a:t>
            </a:r>
            <a:r>
              <a:rPr lang="en-US" dirty="0"/>
              <a:t>επικεντρώνονται στα αποτελέσματα του SpaceGuardians2. Στόχος τους είναι:</a:t>
            </a:r>
          </a:p>
          <a:p>
            <a:endParaRPr lang="en-US" dirty="0"/>
          </a:p>
          <a:p>
            <a:pPr marL="285750" indent="-285750">
              <a:buClr>
                <a:schemeClr val="accent1"/>
              </a:buClr>
              <a:buFont typeface="Wingdings" panose="05000000000000000000" pitchFamily="2" charset="2"/>
              <a:buChar char="§"/>
            </a:pPr>
            <a:r>
              <a:rPr lang="en-US" dirty="0"/>
              <a:t>προώθηση της εκπαίδευσης στην αστρονομία και την εκπαίδευση STEM</a:t>
            </a:r>
          </a:p>
          <a:p>
            <a:pPr marL="285750" indent="-285750">
              <a:buClr>
                <a:schemeClr val="accent1"/>
              </a:buClr>
              <a:buFont typeface="Wingdings" panose="05000000000000000000" pitchFamily="2" charset="2"/>
              <a:buChar char="§"/>
            </a:pPr>
            <a:r>
              <a:rPr lang="en-US" dirty="0"/>
              <a:t>αύξηση του αστρονομικού αλφαβητισμού των παιδιών και των εκπαιδευτικών</a:t>
            </a:r>
          </a:p>
          <a:p>
            <a:pPr marL="285750" indent="-285750">
              <a:buClr>
                <a:schemeClr val="accent1"/>
              </a:buClr>
              <a:buFont typeface="Wingdings" panose="05000000000000000000" pitchFamily="2" charset="2"/>
              <a:buChar char="§"/>
            </a:pPr>
            <a:r>
              <a:rPr lang="en-US" dirty="0"/>
              <a:t>να ενθαρρύνει την υιοθέτηση του επιτραπέζιου παιχνιδιού και του πλαισίου μάθησης από τα σχολεία και τους εκπαιδευτικούς</a:t>
            </a:r>
          </a:p>
          <a:p>
            <a:endParaRPr lang="en-US" dirty="0"/>
          </a:p>
          <a:p>
            <a:r>
              <a:rPr lang="en-US" dirty="0"/>
              <a:t>Τα εργαστήρια έχουν ένα </a:t>
            </a:r>
            <a:r>
              <a:rPr lang="en-US" u="sng" dirty="0"/>
              <a:t>παιγνιώδες περιβάλλον </a:t>
            </a:r>
            <a:r>
              <a:rPr lang="en-US" dirty="0"/>
              <a:t>για να ενθαρρύνουν τη συμμετοχή και να προβάλλουν τη χρήση της ενεργητικής μάθησης και των προσεγγίσεων της παιγνιώδους μάθησης.</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err="1">
                <a:solidFill>
                  <a:schemeClr val="tx1">
                    <a:lumMod val="50000"/>
                    <a:lumOff val="50000"/>
                  </a:schemeClr>
                </a:solidFill>
              </a:rPr>
              <a:t>Εισαγωγή</a:t>
            </a:r>
            <a:endParaRPr lang="en-GB" sz="2800" dirty="0">
              <a:solidFill>
                <a:schemeClr val="tx1">
                  <a:lumMod val="50000"/>
                  <a:lumOff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ΠΡΟΓΡΑΜΜΑ</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285177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Επισκόπηση</a:t>
            </a: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3298853702"/>
              </p:ext>
            </p:extLst>
          </p:nvPr>
        </p:nvGraphicFramePr>
        <p:xfrm>
          <a:off x="457200" y="2002660"/>
          <a:ext cx="8153400" cy="2911857"/>
        </p:xfrm>
        <a:graphic>
          <a:graphicData uri="http://schemas.openxmlformats.org/drawingml/2006/table">
            <a:tbl>
              <a:tblPr firstCol="1">
                <a:tableStyleId>{5C22544A-7EE6-4342-B048-85BDC9FD1C3A}</a:tableStyleId>
              </a:tblPr>
              <a:tblGrid>
                <a:gridCol w="1844221">
                  <a:extLst>
                    <a:ext uri="{9D8B030D-6E8A-4147-A177-3AD203B41FA5}">
                      <a16:colId xmlns:a16="http://schemas.microsoft.com/office/drawing/2014/main" val="1841129938"/>
                    </a:ext>
                  </a:extLst>
                </a:gridCol>
                <a:gridCol w="6309179">
                  <a:extLst>
                    <a:ext uri="{9D8B030D-6E8A-4147-A177-3AD203B41FA5}">
                      <a16:colId xmlns:a16="http://schemas.microsoft.com/office/drawing/2014/main" val="561644272"/>
                    </a:ext>
                  </a:extLst>
                </a:gridCol>
              </a:tblGrid>
              <a:tr h="1501523">
                <a:tc>
                  <a:txBody>
                    <a:bodyPr/>
                    <a:lstStyle/>
                    <a:p>
                      <a:pPr>
                        <a:lnSpc>
                          <a:spcPct val="100000"/>
                        </a:lnSpc>
                        <a:spcBef>
                          <a:spcPts val="600"/>
                        </a:spcBef>
                        <a:spcAft>
                          <a:spcPts val="600"/>
                        </a:spcAft>
                      </a:pPr>
                      <a:r>
                        <a:rPr lang="en-GB" sz="1600" dirty="0">
                          <a:effectLst/>
                          <a:latin typeface="+mn-lt"/>
                          <a:ea typeface="Times New Roman" panose="02020603050405020304" pitchFamily="18" charset="0"/>
                          <a:cs typeface="Times New Roman" panose="02020603050405020304" pitchFamily="18" charset="0"/>
                        </a:rPr>
                        <a:t>Στόχοι</a:t>
                      </a:r>
                    </a:p>
                  </a:txBody>
                  <a:tcPr marL="68580" marR="68580" marT="0" marB="0"/>
                </a:tc>
                <a:tc>
                  <a:txBody>
                    <a:bodyPr/>
                    <a:lstStyle/>
                    <a:p>
                      <a:pPr marL="285750" indent="-285750" algn="l">
                        <a:lnSpc>
                          <a:spcPct val="100000"/>
                        </a:lnSpc>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προώθηση της εκπαίδευσης στην αστρονομία και την εκπαίδευση STEM</a:t>
                      </a:r>
                    </a:p>
                    <a:p>
                      <a:pPr marL="285750" indent="-285750" algn="l">
                        <a:lnSpc>
                          <a:spcPct val="100000"/>
                        </a:lnSpc>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αύξηση του αστρονομικού αλφαβητισμού των παιδιών και των εκπαιδευτικών</a:t>
                      </a:r>
                    </a:p>
                    <a:p>
                      <a:pPr marL="285750" indent="-285750" algn="l">
                        <a:lnSpc>
                          <a:spcPct val="100000"/>
                        </a:lnSpc>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να ενθαρρύνει την υιοθέτηση του επιτραπέζιου παιχνιδιού και του πλαισίου μάθησης από τα σχολεία και τους εκπαιδευτικούς</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2876779"/>
                  </a:ext>
                </a:extLst>
              </a:tr>
              <a:tr h="286004">
                <a:tc>
                  <a:txBody>
                    <a:bodyPr/>
                    <a:lstStyle/>
                    <a:p>
                      <a:pPr>
                        <a:lnSpc>
                          <a:spcPct val="100000"/>
                        </a:lnSpc>
                        <a:spcBef>
                          <a:spcPts val="600"/>
                        </a:spcBef>
                        <a:spcAft>
                          <a:spcPts val="600"/>
                        </a:spcAft>
                      </a:pPr>
                      <a:r>
                        <a:rPr lang="en-GB" sz="1600" dirty="0">
                          <a:effectLst/>
                          <a:latin typeface="+mn-lt"/>
                        </a:rPr>
                        <a:t>Διάρκεια</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Bef>
                          <a:spcPts val="600"/>
                        </a:spcBef>
                        <a:spcAft>
                          <a:spcPts val="600"/>
                        </a:spcAft>
                      </a:pPr>
                      <a:r>
                        <a:rPr lang="en-GB" sz="1600" dirty="0">
                          <a:effectLst/>
                          <a:latin typeface="+mn-lt"/>
                        </a:rPr>
                        <a:t>3-3,5 ώρες</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286004">
                <a:tc>
                  <a:txBody>
                    <a:bodyPr/>
                    <a:lstStyle/>
                    <a:p>
                      <a:pPr>
                        <a:lnSpc>
                          <a:spcPct val="100000"/>
                        </a:lnSpc>
                        <a:spcBef>
                          <a:spcPts val="600"/>
                        </a:spcBef>
                        <a:spcAft>
                          <a:spcPts val="600"/>
                        </a:spcAft>
                      </a:pPr>
                      <a:r>
                        <a:rPr lang="en-GB" sz="1600" dirty="0">
                          <a:effectLst/>
                          <a:latin typeface="+mn-lt"/>
                        </a:rPr>
                        <a:t>Συμμετέχοντες</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Bef>
                          <a:spcPts val="600"/>
                        </a:spcBef>
                        <a:spcAft>
                          <a:spcPts val="600"/>
                        </a:spcAft>
                      </a:pPr>
                      <a:r>
                        <a:rPr lang="en-GB" sz="1600" dirty="0">
                          <a:effectLst/>
                          <a:latin typeface="+mn-lt"/>
                        </a:rPr>
                        <a:t>Δάσκαλοι, εκπαιδευτές και παιδαγωγοί + παιδιά</a:t>
                      </a:r>
                    </a:p>
                  </a:txBody>
                  <a:tcPr marL="68580" marR="68580" marT="0" marB="0"/>
                </a:tc>
                <a:extLst>
                  <a:ext uri="{0D108BD9-81ED-4DB2-BD59-A6C34878D82A}">
                    <a16:rowId xmlns:a16="http://schemas.microsoft.com/office/drawing/2014/main" val="1592178362"/>
                  </a:ext>
                </a:extLst>
              </a:tr>
              <a:tr h="572009">
                <a:tc>
                  <a:txBody>
                    <a:bodyPr/>
                    <a:lstStyle/>
                    <a:p>
                      <a:pPr>
                        <a:lnSpc>
                          <a:spcPct val="100000"/>
                        </a:lnSpc>
                        <a:spcBef>
                          <a:spcPts val="600"/>
                        </a:spcBef>
                        <a:spcAft>
                          <a:spcPts val="600"/>
                        </a:spcAft>
                      </a:pPr>
                      <a:r>
                        <a:rPr lang="en-GB" sz="1600" dirty="0">
                          <a:effectLst/>
                          <a:latin typeface="+mn-lt"/>
                          <a:ea typeface="Times New Roman" panose="02020603050405020304" pitchFamily="18" charset="0"/>
                          <a:cs typeface="Times New Roman" panose="02020603050405020304" pitchFamily="18" charset="0"/>
                        </a:rPr>
                        <a:t>Συντονιστές</a:t>
                      </a:r>
                    </a:p>
                  </a:txBody>
                  <a:tcPr marL="68580" marR="68580" marT="0" marB="0"/>
                </a:tc>
                <a:tc>
                  <a:txBody>
                    <a:bodyPr/>
                    <a:lstStyle/>
                    <a:p>
                      <a:pPr algn="l">
                        <a:lnSpc>
                          <a:spcPct val="100000"/>
                        </a:lnSpc>
                        <a:spcBef>
                          <a:spcPts val="600"/>
                        </a:spcBef>
                        <a:spcAft>
                          <a:spcPts val="600"/>
                        </a:spcAft>
                      </a:pPr>
                      <a:r>
                        <a:rPr lang="en-GB" sz="1600" b="0" dirty="0">
                          <a:effectLst/>
                          <a:latin typeface="+mn-lt"/>
                          <a:ea typeface="Times New Roman" panose="02020603050405020304" pitchFamily="18" charset="0"/>
                          <a:cs typeface="Times New Roman" panose="02020603050405020304" pitchFamily="18" charset="0"/>
                        </a:rPr>
                        <a:t>Τουλάχιστον 2 συντονιστές για την υποστήριξη 2 ομάδων που παίζουν το επιτραπέζιο παιχνίδι</a:t>
                      </a:r>
                    </a:p>
                  </a:txBody>
                  <a:tcPr marL="68580" marR="68580" marT="0" marB="0"/>
                </a:tc>
                <a:extLst>
                  <a:ext uri="{0D108BD9-81ED-4DB2-BD59-A6C34878D82A}">
                    <a16:rowId xmlns:a16="http://schemas.microsoft.com/office/drawing/2014/main" val="3762056034"/>
                  </a:ext>
                </a:extLst>
              </a:tr>
            </a:tbl>
          </a:graphicData>
        </a:graphic>
      </p:graphicFrame>
    </p:spTree>
    <p:extLst>
      <p:ext uri="{BB962C8B-B14F-4D97-AF65-F5344CB8AC3E}">
        <p14:creationId xmlns:p14="http://schemas.microsoft.com/office/powerpoint/2010/main" val="157142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Επισκόπηση</a:t>
            </a: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2743892330"/>
              </p:ext>
            </p:extLst>
          </p:nvPr>
        </p:nvGraphicFramePr>
        <p:xfrm>
          <a:off x="457200" y="1143000"/>
          <a:ext cx="8229600" cy="395706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1129938"/>
                    </a:ext>
                  </a:extLst>
                </a:gridCol>
                <a:gridCol w="2514600">
                  <a:extLst>
                    <a:ext uri="{9D8B030D-6E8A-4147-A177-3AD203B41FA5}">
                      <a16:colId xmlns:a16="http://schemas.microsoft.com/office/drawing/2014/main" val="561644272"/>
                    </a:ext>
                  </a:extLst>
                </a:gridCol>
                <a:gridCol w="1828800">
                  <a:extLst>
                    <a:ext uri="{9D8B030D-6E8A-4147-A177-3AD203B41FA5}">
                      <a16:colId xmlns:a16="http://schemas.microsoft.com/office/drawing/2014/main" val="2112888416"/>
                    </a:ext>
                  </a:extLst>
                </a:gridCol>
              </a:tblGrid>
              <a:tr h="128590">
                <a:tc>
                  <a:txBody>
                    <a:bodyPr/>
                    <a:lstStyle/>
                    <a:p>
                      <a:pPr algn="ctr">
                        <a:lnSpc>
                          <a:spcPct val="115000"/>
                        </a:lnSpc>
                        <a:spcAft>
                          <a:spcPts val="1000"/>
                        </a:spcAft>
                      </a:pPr>
                      <a:r>
                        <a:rPr lang="en-GB" sz="1600" dirty="0">
                          <a:effectLst/>
                        </a:rPr>
                        <a:t>Θέμα</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Τύπος περιεχομένου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Χρόνος</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9556"/>
                  </a:ext>
                </a:extLst>
              </a:tr>
              <a:tr h="0">
                <a:tc gridSpan="3">
                  <a:txBody>
                    <a:bodyPr/>
                    <a:lstStyle/>
                    <a:p>
                      <a:pPr>
                        <a:lnSpc>
                          <a:spcPct val="115000"/>
                        </a:lnSpc>
                        <a:spcAft>
                          <a:spcPts val="10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ΜΕΡΟΣ Ι - Εκπαίδευση στην Αστρονομία και το σχέδιο ΓΓ</a:t>
                      </a: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9743908"/>
                  </a:ext>
                </a:extLst>
              </a:tr>
              <a:tr h="0">
                <a:tc>
                  <a:txBody>
                    <a:bodyPr/>
                    <a:lstStyle/>
                    <a:p>
                      <a:pPr>
                        <a:lnSpc>
                          <a:spcPct val="115000"/>
                        </a:lnSpc>
                        <a:spcAft>
                          <a:spcPts val="1000"/>
                        </a:spcAft>
                      </a:pPr>
                      <a:r>
                        <a:rPr lang="en-GB" sz="1600" dirty="0">
                          <a:effectLst/>
                        </a:rPr>
                        <a:t>Καλωσόρισμα: δραστηριότητα σπασίματος πάγου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Ορίζεται ανάλογα με τον τύπο του δημόσιου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20 λεπτά</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0">
                <a:tc>
                  <a:txBody>
                    <a:bodyPr/>
                    <a:lstStyle/>
                    <a:p>
                      <a:pPr>
                        <a:lnSpc>
                          <a:spcPct val="115000"/>
                        </a:lnSpc>
                        <a:spcAft>
                          <a:spcPts val="1000"/>
                        </a:spcAft>
                      </a:pPr>
                      <a:r>
                        <a:rPr lang="en-GB" sz="1600" dirty="0">
                          <a:effectLst/>
                        </a:rPr>
                        <a:t>Εισαγωγή: Στόχοι και σχέδιο του εργαστηρίου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Παρουσίαση PPT/προφορική ομιλία χωρίς υποστήριξη</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5 λεπτά</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78362"/>
                  </a:ext>
                </a:extLst>
              </a:tr>
              <a:tr h="0">
                <a:tc>
                  <a:txBody>
                    <a:bodyPr/>
                    <a:lstStyle/>
                    <a:p>
                      <a:pPr>
                        <a:lnSpc>
                          <a:spcPct val="115000"/>
                        </a:lnSpc>
                        <a:spcAft>
                          <a:spcPts val="1000"/>
                        </a:spcAft>
                      </a:pPr>
                      <a:r>
                        <a:rPr lang="en-GB" sz="1600" dirty="0">
                          <a:effectLst/>
                        </a:rPr>
                        <a:t>Εκπαίδευση στην αστρονομία: το πλαίσιο SG2*</a:t>
                      </a:r>
                    </a:p>
                    <a:p>
                      <a:pPr algn="ctr">
                        <a:lnSpc>
                          <a:spcPct val="115000"/>
                        </a:lnSpc>
                        <a:spcAft>
                          <a:spcPts val="1000"/>
                        </a:spcAft>
                      </a:pPr>
                      <a:r>
                        <a:rPr lang="en-US" sz="1200" i="1" dirty="0">
                          <a:effectLst/>
                        </a:rPr>
                        <a:t>Οι βασικές αρχές και θεμελιώδεις έννοιες των επιστημών της Αστρονομίας για μαθητές 6 έως 12 ετών</a:t>
                      </a:r>
                      <a:endParaRPr lang="en-GB" sz="1200" i="1" dirty="0">
                        <a:effectLst/>
                      </a:endParaRPr>
                    </a:p>
                    <a:p>
                      <a:pPr marL="342900" lvl="0" indent="-342900">
                        <a:lnSpc>
                          <a:spcPct val="115000"/>
                        </a:lnSpc>
                        <a:buFont typeface="Symbol" panose="05050102010706020507" pitchFamily="18" charset="2"/>
                        <a:buChar char=""/>
                      </a:pPr>
                      <a:r>
                        <a:rPr lang="en-GB" sz="1600" dirty="0">
                          <a:effectLst/>
                        </a:rPr>
                        <a:t>Οι 7 βασικές αρχές</a:t>
                      </a:r>
                    </a:p>
                    <a:p>
                      <a:pPr marL="342900" lvl="0" indent="-342900">
                        <a:lnSpc>
                          <a:spcPct val="115000"/>
                        </a:lnSpc>
                        <a:buFont typeface="Symbol" panose="05050102010706020507" pitchFamily="18" charset="2"/>
                        <a:buChar char=""/>
                      </a:pPr>
                      <a:r>
                        <a:rPr lang="en-GB" sz="1600" dirty="0">
                          <a:effectLst/>
                        </a:rPr>
                        <a:t>Οι βασικές έννοιες </a:t>
                      </a:r>
                    </a:p>
                    <a:p>
                      <a:pPr marL="342900" lvl="0" indent="-342900">
                        <a:lnSpc>
                          <a:spcPct val="115000"/>
                        </a:lnSpc>
                        <a:buFont typeface="Symbol" panose="05050102010706020507" pitchFamily="18" charset="2"/>
                        <a:buChar char=""/>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Παρουσίαση PPT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30 λεπτά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9001124"/>
                  </a:ext>
                </a:extLst>
              </a:tr>
            </a:tbl>
          </a:graphicData>
        </a:graphic>
      </p:graphicFrame>
      <p:sp>
        <p:nvSpPr>
          <p:cNvPr id="4" name="CaixaDeTexto 3">
            <a:extLst>
              <a:ext uri="{FF2B5EF4-FFF2-40B4-BE49-F238E27FC236}">
                <a16:creationId xmlns:a16="http://schemas.microsoft.com/office/drawing/2014/main" id="{BDD03791-273D-C186-A689-C7F86F6AA1FB}"/>
              </a:ext>
            </a:extLst>
          </p:cNvPr>
          <p:cNvSpPr txBox="1"/>
          <p:nvPr/>
        </p:nvSpPr>
        <p:spPr>
          <a:xfrm>
            <a:off x="457200" y="4824820"/>
            <a:ext cx="8229600" cy="461665"/>
          </a:xfrm>
          <a:prstGeom prst="rect">
            <a:avLst/>
          </a:prstGeom>
          <a:noFill/>
        </p:spPr>
        <p:txBody>
          <a:bodyPr wrap="square" rtlCol="0">
            <a:spAutoFit/>
          </a:bodyPr>
          <a:lstStyle/>
          <a:p>
            <a:r>
              <a:rPr lang="en-GB" sz="1200" i="1" dirty="0"/>
              <a:t>* Λαμβάνοντας υπόψη ότι τα εργαστήρια απευθύνονται τόσο σε εκπαιδευτικούς όσο και σε παιδιά, δεν θεωρείται επαρκής η συμμετοχή σε παρουσιάσεις περισσότερο εκπαιδευτικού και θεωρητικού χαρακτήρα, αλλά η συμμετοχή των παιδιών στη συζήτηση.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Επισκόπηση προγράμματος</a:t>
            </a: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838974779"/>
              </p:ext>
            </p:extLst>
          </p:nvPr>
        </p:nvGraphicFramePr>
        <p:xfrm>
          <a:off x="457200" y="990600"/>
          <a:ext cx="8229600" cy="447167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1129938"/>
                    </a:ext>
                  </a:extLst>
                </a:gridCol>
                <a:gridCol w="2514600">
                  <a:extLst>
                    <a:ext uri="{9D8B030D-6E8A-4147-A177-3AD203B41FA5}">
                      <a16:colId xmlns:a16="http://schemas.microsoft.com/office/drawing/2014/main" val="561644272"/>
                    </a:ext>
                  </a:extLst>
                </a:gridCol>
                <a:gridCol w="1828800">
                  <a:extLst>
                    <a:ext uri="{9D8B030D-6E8A-4147-A177-3AD203B41FA5}">
                      <a16:colId xmlns:a16="http://schemas.microsoft.com/office/drawing/2014/main" val="2112888416"/>
                    </a:ext>
                  </a:extLst>
                </a:gridCol>
              </a:tblGrid>
              <a:tr h="128590">
                <a:tc>
                  <a:txBody>
                    <a:bodyPr/>
                    <a:lstStyle/>
                    <a:p>
                      <a:pPr algn="ctr">
                        <a:lnSpc>
                          <a:spcPct val="115000"/>
                        </a:lnSpc>
                        <a:spcAft>
                          <a:spcPts val="1000"/>
                        </a:spcAft>
                      </a:pPr>
                      <a:r>
                        <a:rPr lang="en-GB" sz="1600" dirty="0">
                          <a:effectLst/>
                        </a:rPr>
                        <a:t>Θέμα</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Τύπος περιεχομένου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Ώρα (ώρα CET)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9556"/>
                  </a:ext>
                </a:extLst>
              </a:tr>
              <a:tr h="0">
                <a:tc gridSpan="3">
                  <a:txBody>
                    <a:bodyPr/>
                    <a:lstStyle/>
                    <a:p>
                      <a:pPr>
                        <a:lnSpc>
                          <a:spcPct val="115000"/>
                        </a:lnSpc>
                        <a:spcAft>
                          <a:spcPts val="1000"/>
                        </a:spcAft>
                      </a:pPr>
                      <a:r>
                        <a:rPr lang="en-GB" sz="1600" b="1" dirty="0">
                          <a:effectLst/>
                        </a:rPr>
                        <a:t>ΜΕΡΟΣ II - Παίζοντας το επιτραπέζιο παιχνίδι SG2</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0">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Δημιουργία των ομάδων</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Απλός μηχανισμός επιλογής</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2 λεπτά</a:t>
                      </a:r>
                    </a:p>
                  </a:txBody>
                  <a:tcPr marL="68580" marR="68580" marT="0" marB="0"/>
                </a:tc>
                <a:extLst>
                  <a:ext uri="{0D108BD9-81ED-4DB2-BD59-A6C34878D82A}">
                    <a16:rowId xmlns:a16="http://schemas.microsoft.com/office/drawing/2014/main" val="3727723009"/>
                  </a:ext>
                </a:extLst>
              </a:tr>
              <a:tr h="0">
                <a:tc>
                  <a:txBody>
                    <a:bodyPr/>
                    <a:lstStyle/>
                    <a:p>
                      <a:pPr>
                        <a:lnSpc>
                          <a:spcPct val="115000"/>
                        </a:lnSpc>
                        <a:spcAft>
                          <a:spcPts val="1000"/>
                        </a:spcAft>
                      </a:pPr>
                      <a:r>
                        <a:rPr lang="en-GB" sz="1600" dirty="0">
                          <a:effectLst/>
                        </a:rPr>
                        <a:t>Εισαγωγικό βίντεο</a:t>
                      </a:r>
                    </a:p>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(πρέπει να παρακολουθηθούν μαζί, παρέχοντας μια πρώτη ματιά στο ιστορικό και τον στόχο του παιχνιδιού)</a:t>
                      </a:r>
                    </a:p>
                  </a:txBody>
                  <a:tcPr marL="68580" marR="68580" marT="0" marB="0"/>
                </a:tc>
                <a:tc>
                  <a:txBody>
                    <a:bodyPr/>
                    <a:lstStyle/>
                    <a:p>
                      <a:pPr algn="ctr">
                        <a:lnSpc>
                          <a:spcPct val="115000"/>
                        </a:lnSpc>
                        <a:spcAft>
                          <a:spcPts val="1000"/>
                        </a:spcAft>
                      </a:pPr>
                      <a:r>
                        <a:rPr lang="en-GB" sz="1600" dirty="0">
                          <a:effectLst/>
                        </a:rPr>
                        <a:t>Βίντεο</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 5 λεπτά</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78362"/>
                  </a:ext>
                </a:extLst>
              </a:tr>
              <a:tr h="0">
                <a:tc>
                  <a:txBody>
                    <a:bodyPr/>
                    <a:lstStyle/>
                    <a:p>
                      <a:pPr marL="0" lvl="0" indent="0">
                        <a:lnSpc>
                          <a:spcPct val="115000"/>
                        </a:lnSpc>
                        <a:buFont typeface="Symbol" panose="05050102010706020507" pitchFamily="18" charset="2"/>
                        <a:buNone/>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Παιχνίδι</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Παιχνίδι</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80 λεπτά</a:t>
                      </a:r>
                    </a:p>
                  </a:txBody>
                  <a:tcPr marL="68580" marR="68580" marT="0" marB="0"/>
                </a:tc>
                <a:extLst>
                  <a:ext uri="{0D108BD9-81ED-4DB2-BD59-A6C34878D82A}">
                    <a16:rowId xmlns:a16="http://schemas.microsoft.com/office/drawing/2014/main" val="2579001124"/>
                  </a:ext>
                </a:extLst>
              </a:tr>
              <a:tr h="0">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Βραβεία παιχνιδιών</a:t>
                      </a:r>
                    </a:p>
                  </a:txBody>
                  <a:tcPr marL="68580" marR="68580" marT="0" marB="0"/>
                </a:tc>
                <a:tc>
                  <a:txBody>
                    <a:bodyPr/>
                    <a:lstStyle/>
                    <a:p>
                      <a:pPr marL="0" algn="ctr" defTabSz="914400" rtl="0" eaLnBrk="1" latinLnBrk="0" hangingPunct="1">
                        <a:lnSpc>
                          <a:spcPct val="115000"/>
                        </a:lnSpc>
                        <a:spcAft>
                          <a:spcPts val="1000"/>
                        </a:spcAft>
                      </a:pPr>
                      <a:r>
                        <a:rPr lang="en-GB"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Βραβείο για τον τερματισμό της πρώτης ομάδας</a:t>
                      </a:r>
                    </a:p>
                    <a:p>
                      <a:pPr marL="0" algn="ctr" defTabSz="914400" rtl="0" eaLnBrk="1" latinLnBrk="0" hangingPunct="1">
                        <a:lnSpc>
                          <a:spcPct val="115000"/>
                        </a:lnSpc>
                        <a:spcAft>
                          <a:spcPts val="1000"/>
                        </a:spcAft>
                      </a:pPr>
                      <a:r>
                        <a:rPr lang="en-GB"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Βραβείο για την ομάδα με τις περισσότερες σωστά απαντημένες ερωτήσεις</a:t>
                      </a:r>
                    </a:p>
                  </a:txBody>
                  <a:tcPr marL="68580" marR="68580" marT="0" marB="0"/>
                </a:tc>
                <a:tc>
                  <a:txBody>
                    <a:bodyPr/>
                    <a:lstStyle/>
                    <a:p>
                      <a:pPr algn="ctr">
                        <a:lnSpc>
                          <a:spcPct val="115000"/>
                        </a:lnSpc>
                        <a:spcAft>
                          <a:spcPts val="1000"/>
                        </a:spcAft>
                      </a:pPr>
                      <a:r>
                        <a:rPr lang="en-GB" sz="1600" dirty="0">
                          <a:effectLst/>
                        </a:rPr>
                        <a:t>10 λεπτά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999108"/>
                  </a:ext>
                </a:extLst>
              </a:tr>
              <a:tr h="0">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Ιδέες για την εφαρμογή του παιχνιδιού στην τάξη - παρουσίαση και ανοιχτή συζήτηση*</a:t>
                      </a:r>
                    </a:p>
                  </a:txBody>
                  <a:tcPr marL="68580" marR="68580" marT="0" marB="0"/>
                </a:tc>
                <a:tc>
                  <a:txBody>
                    <a:bodyPr/>
                    <a:lstStyle/>
                    <a:p>
                      <a:pPr algn="ctr">
                        <a:lnSpc>
                          <a:spcPct val="115000"/>
                        </a:lnSpc>
                        <a:spcAft>
                          <a:spcPts val="1000"/>
                        </a:spcAft>
                      </a:pPr>
                      <a:r>
                        <a:rPr lang="en-GB" sz="1600" dirty="0">
                          <a:effectLst/>
                        </a:rPr>
                        <a:t>Παρουσίαση PPT +</a:t>
                      </a:r>
                    </a:p>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αξιολόγηση</a:t>
                      </a:r>
                    </a:p>
                  </a:txBody>
                  <a:tcPr marL="68580" marR="68580" marT="0" marB="0"/>
                </a:tc>
                <a:tc>
                  <a:txBody>
                    <a:bodyPr/>
                    <a:lstStyle/>
                    <a:p>
                      <a:pPr algn="ctr">
                        <a:lnSpc>
                          <a:spcPct val="115000"/>
                        </a:lnSpc>
                        <a:spcAft>
                          <a:spcPts val="1000"/>
                        </a:spcAft>
                      </a:pPr>
                      <a:r>
                        <a:rPr lang="en-GB" sz="1600" dirty="0">
                          <a:effectLst/>
                        </a:rPr>
                        <a:t> 15 λεπτά</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614510"/>
                  </a:ext>
                </a:extLst>
              </a:tr>
            </a:tbl>
          </a:graphicData>
        </a:graphic>
      </p:graphicFrame>
      <p:sp>
        <p:nvSpPr>
          <p:cNvPr id="3" name="CaixaDeTexto 2">
            <a:extLst>
              <a:ext uri="{FF2B5EF4-FFF2-40B4-BE49-F238E27FC236}">
                <a16:creationId xmlns:a16="http://schemas.microsoft.com/office/drawing/2014/main" id="{E0ADFFEE-37D0-8C35-C591-C9857FE4CE75}"/>
              </a:ext>
            </a:extLst>
          </p:cNvPr>
          <p:cNvSpPr txBox="1"/>
          <p:nvPr/>
        </p:nvSpPr>
        <p:spPr>
          <a:xfrm>
            <a:off x="457200" y="5257800"/>
            <a:ext cx="8229600" cy="276999"/>
          </a:xfrm>
          <a:prstGeom prst="rect">
            <a:avLst/>
          </a:prstGeom>
          <a:noFill/>
        </p:spPr>
        <p:txBody>
          <a:bodyPr wrap="square" rtlCol="0">
            <a:spAutoFit/>
          </a:bodyPr>
          <a:lstStyle/>
          <a:p>
            <a:r>
              <a:rPr lang="en-GB" sz="1200" i="1" dirty="0"/>
              <a:t>* Αυτό το θέμα μπορεί να συζητηθεί μόνο με εκπαιδευτικούς. Μπορεί επίσης να περιλαμβάνει παιδιά, αν η ομάδα είναι κατάλληλη.</a:t>
            </a:r>
          </a:p>
        </p:txBody>
      </p:sp>
    </p:spTree>
    <p:extLst>
      <p:ext uri="{BB962C8B-B14F-4D97-AF65-F5344CB8AC3E}">
        <p14:creationId xmlns:p14="http://schemas.microsoft.com/office/powerpoint/2010/main" val="345794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ΠΡΟΕΤΟΙΜΑΣΙΑ</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637711172"/>
      </p:ext>
    </p:extLst>
  </p:cSld>
  <p:clrMapOvr>
    <a:masterClrMapping/>
  </p:clrMapOvr>
</p:sld>
</file>

<file path=ppt/theme/theme1.xml><?xml version="1.0" encoding="utf-8"?>
<a:theme xmlns:a="http://schemas.openxmlformats.org/drawingml/2006/main" name="Tema do Office">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1581</Words>
  <Application>Microsoft Office PowerPoint</Application>
  <PresentationFormat>Προβολή στην οθόνη (4:3)</PresentationFormat>
  <Paragraphs>148</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Open Sans</vt:lpstr>
      <vt:lpstr>Symbol</vt:lpstr>
      <vt:lpstr>Wingdings</vt:lpstr>
      <vt:lpstr>Tema do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Gonçalo Meireles</dc:creator>
  <cp:keywords>, docId:5157FEC9B1E57083464E3F2298CB7FBD</cp:keywords>
  <cp:lastModifiedBy>Ilias Batzogiannis</cp:lastModifiedBy>
  <cp:revision>169</cp:revision>
  <dcterms:created xsi:type="dcterms:W3CDTF">2015-10-30T10:14:36Z</dcterms:created>
  <dcterms:modified xsi:type="dcterms:W3CDTF">2023-09-17T09:34:27Z</dcterms:modified>
</cp:coreProperties>
</file>