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691" r:id="rId3"/>
    <p:sldId id="692" r:id="rId4"/>
    <p:sldId id="275" r:id="rId5"/>
    <p:sldId id="375" r:id="rId6"/>
    <p:sldId id="689" r:id="rId7"/>
    <p:sldId id="276" r:id="rId8"/>
    <p:sldId id="690" r:id="rId9"/>
    <p:sldId id="693" r:id="rId10"/>
    <p:sldId id="694" r:id="rId11"/>
    <p:sldId id="696" r:id="rId12"/>
    <p:sldId id="697" r:id="rId13"/>
    <p:sldId id="703" r:id="rId14"/>
    <p:sldId id="698" r:id="rId15"/>
    <p:sldId id="699" r:id="rId16"/>
    <p:sldId id="700" r:id="rId17"/>
    <p:sldId id="701" r:id="rId18"/>
    <p:sldId id="702" r:id="rId19"/>
    <p:sldId id="293" r:id="rId20"/>
    <p:sldId id="704" r:id="rId21"/>
  </p:sldIdLst>
  <p:sldSz cx="9144000" cy="6858000" type="screen4x3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FFCC00"/>
    <a:srgbClr val="541C38"/>
    <a:srgbClr val="6E2449"/>
    <a:srgbClr val="993366"/>
    <a:srgbClr val="660033"/>
    <a:srgbClr val="6666FF"/>
    <a:srgbClr val="6699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20" y="56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87AC-3BB2-411E-97B5-3D0D51C48556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75D9-EC09-4EFC-BC28-C34725D3D6AC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5"/>
          <p:cNvSpPr txBox="1">
            <a:spLocks/>
          </p:cNvSpPr>
          <p:nvPr userDrawn="1"/>
        </p:nvSpPr>
        <p:spPr>
          <a:xfrm>
            <a:off x="7162800" y="6351494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8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ângulo 8"/>
          <p:cNvSpPr/>
          <p:nvPr userDrawn="1"/>
        </p:nvSpPr>
        <p:spPr>
          <a:xfrm>
            <a:off x="8036749" y="6258580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| </a:t>
            </a:r>
            <a:fld id="{8745C66F-FC7B-4C52-931F-EAABACA1CBDF}" type="slidenum">
              <a:rPr lang="en-US" sz="2800" b="1" smtClean="0">
                <a:solidFill>
                  <a:schemeClr val="accent6"/>
                </a:solidFill>
              </a:rPr>
              <a:pPr/>
              <a:t>‹nº›</a:t>
            </a:fld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E1191-2E2A-64F1-9299-F2A8F43C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84FB921-57D6-08F4-AE29-CB4C418D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E562D2-3E1E-E2E4-5E8D-ABF465FC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9703-1F78-4F38-8441-FB06FF0AB151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B1850CA-715E-E279-980F-5AD44181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9BFE95-0294-F762-B06C-1183AA62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B136-61E2-46F5-A25D-9D4F1A6CDA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com/marketing/ice-breaker-games" TargetMode="External"/><Relationship Id="rId2" Type="http://schemas.openxmlformats.org/officeDocument/2006/relationships/hyperlink" Target="https://www.scienceofpeople.com/meeting-icebreaker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hopper.com/post/icebreakers-for-meetings-and-workshop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C7F1D68-88CF-4E97-AAE5-6BB89D4F7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17" b="29979"/>
          <a:stretch/>
        </p:blipFill>
        <p:spPr>
          <a:xfrm>
            <a:off x="2586" y="2019300"/>
            <a:ext cx="9141414" cy="48387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272C08C-1E3B-48E1-8340-8730B1924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12" y="5736667"/>
            <a:ext cx="2514802" cy="1121333"/>
          </a:xfrm>
          <a:prstGeom prst="rect">
            <a:avLst/>
          </a:prstGeom>
        </p:spPr>
      </p:pic>
      <p:sp>
        <p:nvSpPr>
          <p:cNvPr id="18" name="Rectângulo 1">
            <a:extLst>
              <a:ext uri="{FF2B5EF4-FFF2-40B4-BE49-F238E27FC236}">
                <a16:creationId xmlns:a16="http://schemas.microsoft.com/office/drawing/2014/main" id="{70280F22-1253-44A4-9F5F-B2021A61F483}"/>
              </a:ext>
            </a:extLst>
          </p:cNvPr>
          <p:cNvSpPr/>
          <p:nvPr/>
        </p:nvSpPr>
        <p:spPr>
          <a:xfrm>
            <a:off x="415159" y="493394"/>
            <a:ext cx="8313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" sz="2800" dirty="0"/>
              <a:t>O3. ORIENTAÇÕES PARA OS WORKSHOPS</a:t>
            </a:r>
          </a:p>
          <a:p>
            <a:pPr algn="ctr"/>
            <a:r>
              <a:rPr lang="pt" sz="1600" dirty="0"/>
              <a:t>Maio de 2023</a:t>
            </a:r>
          </a:p>
        </p:txBody>
      </p:sp>
      <p:pic>
        <p:nvPicPr>
          <p:cNvPr id="2" name="Imagem 1" descr="Uma imagem com captura de ecrã, Tipo de letra, Azul elétrico, Gráficos&#10;&#10;Descrição gerada automaticamente">
            <a:extLst>
              <a:ext uri="{FF2B5EF4-FFF2-40B4-BE49-F238E27FC236}">
                <a16:creationId xmlns:a16="http://schemas.microsoft.com/office/drawing/2014/main" id="{E91480EC-4F71-E5A5-4810-791C4A0EC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3276600" cy="586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1982450"/>
            <a:ext cx="792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A preparação </a:t>
            </a:r>
            <a:r>
              <a:rPr lang="pt" sz="2000" b="1" dirty="0"/>
              <a:t>dos Workshops </a:t>
            </a:r>
            <a:r>
              <a:rPr lang="pt" sz="2000" dirty="0"/>
              <a:t>inclui:</a:t>
            </a:r>
          </a:p>
          <a:p>
            <a:endParaRPr lang="en-US" dirty="0"/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pt" dirty="0"/>
              <a:t>Selecionar os facilitadores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pt" dirty="0"/>
              <a:t>Definir o local e preparar o espaço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pt" dirty="0"/>
              <a:t>Preparação de materiais de formação e avaliação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pt" dirty="0"/>
              <a:t>Promover o evento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Visão geral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762000"/>
            <a:ext cx="792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Os facilitadores em cada workshop deverão ser 2, para um número de participantes entre 8 e 16.</a:t>
            </a:r>
          </a:p>
          <a:p>
            <a:endParaRPr lang="en-US" dirty="0"/>
          </a:p>
          <a:p>
            <a:r>
              <a:rPr lang="pt" dirty="0"/>
              <a:t>Os facilitadores deverão possuir as seguintes características: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Ter um perfeito conhecimento dos conteúdos de Astronomia que fazem parte do framework SG2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Ter experiência em explicar conceitos básicos de astronomia para crianças, mas também ser capaz de ajustar o discurso entre um público diversificado de crianças e adultos (habilidades pedagógicas)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Ter experiência no uso de recursos de aprendizagem gamificados e estar entusiasmado com isso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Estar familiarizado com todos os produtos SG2 e com os principais objetivos e realizações do projeto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pt" dirty="0"/>
              <a:t>Os facilitadores podem ser normalmente professores de ciências, formadores STEM/Ciências, mas também qualquer pessoa que preencha o conjunto de características principais descritas acima.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Selecionar facilitadores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9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809685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O local do workshop deverá ser cuidadosamente escolhido e o espaço convenientemente preparado tendo em conta o tipo de atividades planeadas para o evento.</a:t>
            </a:r>
          </a:p>
          <a:p>
            <a:endParaRPr lang="en-US" dirty="0"/>
          </a:p>
          <a:p>
            <a:r>
              <a:rPr lang="pt" dirty="0"/>
              <a:t>Embora não haja grandes exigências, é bom considerar o seguinte: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Ter um mínimo de 3 m2 por participantes, para dar espaço às atividades de grupo, nomeadamente à realização do jogo SG2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Ter uma área preparada para uma atividade mais expositiva/de discussão e outra (pode ser a mesma com configuração diferente) para jogar o jogo de tabuleiro SG2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Jogar o jogo de tabuleiro SG2 exige que cada grupo tenha uma mesa grande o suficiente para colocar os tabuleiros e movimentar os jogadores. Evite ter mais de 8 jogadores (ex. 2 equipas de 4 jogadores cada) em cada mesa para evitar dispersão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Definir o local e preparar o espaço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9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1737479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O espaço deverá estar equipado com projetor para as apresentações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Se decidir envolver-se em atividades STEM, nomeadamente relacionadas com a montagem do sensor eletrónico do jogo de tabuleiro ou com a utilização da impressora 3D, não se esqueça de ter todo o equipamento pronto e de ter em conta o tempo que irá demorar. Não é aconselhável imprimir partes do jogo, mas podemos ter algumas prontas e apenas passar pelo processo de impressão das peças para que os participantes vejam como podem fazer isso (e.g. </a:t>
            </a:r>
            <a:r>
              <a:rPr lang="en-GB" dirty="0"/>
              <a:t>N</a:t>
            </a:r>
            <a:r>
              <a:rPr lang="pt" dirty="0"/>
              <a:t> escola) e tirarem quaisquer dúvidas sobre o processo de impressão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Preparar pausas durante o evento também deve ser feito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Definir o local e preparar o espaço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3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3810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Os materiais do workshop precisam ser preparados com antecedência. Eles incluem: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Quebra-gelos para o início do evento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Apresentações (para temas específicos da agenda)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Conjuntos de jogos de tabuleiro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Formulário de avaliação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pt" dirty="0"/>
              <a:t>Os </a:t>
            </a:r>
            <a:r>
              <a:rPr lang="pt" b="1" dirty="0"/>
              <a:t>quebra-gelos </a:t>
            </a:r>
            <a:r>
              <a:rPr lang="pt" dirty="0"/>
              <a:t>deverão ser selecionados dependendo do perfil dos participantes. Aqui, aconselhamos a usar o seu melhor julgamento. Alguns exemplos de quebra-gelos podem ser encontrados aqui:</a:t>
            </a:r>
          </a:p>
          <a:p>
            <a:pPr>
              <a:buClr>
                <a:schemeClr val="accent1"/>
              </a:buClr>
            </a:pPr>
            <a:r>
              <a:rPr lang="pt" dirty="0">
                <a:hlinkClick r:id="rId2"/>
              </a:rPr>
              <a:t>https://www.scienceofpeople.com/meeting-icebreakers/ </a:t>
            </a:r>
            <a:r>
              <a:rPr lang="pt" dirty="0"/>
              <a:t>, </a:t>
            </a:r>
            <a:r>
              <a:rPr lang="pt" dirty="0">
                <a:hlinkClick r:id="rId3"/>
              </a:rPr>
              <a:t>https://blog.hubspot.com/marketing/ice-breaker-games </a:t>
            </a:r>
            <a:r>
              <a:rPr lang="pt" dirty="0"/>
              <a:t>,</a:t>
            </a:r>
          </a:p>
          <a:p>
            <a:pPr>
              <a:buClr>
                <a:schemeClr val="accent1"/>
              </a:buClr>
            </a:pPr>
            <a:r>
              <a:rPr lang="pt" dirty="0">
                <a:hlinkClick r:id="rId4"/>
              </a:rPr>
              <a:t>https://www.workshopper.com/post/icebreakers-for-meetings-and-workshops </a:t>
            </a:r>
            <a:r>
              <a:rPr lang="pt" dirty="0"/>
              <a:t>,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pt" dirty="0"/>
              <a:t>Se não gostar de nenhum destas alteranativas pode, por exemplo, criar alguns cartões, alguns com figuras relacionadas com a astronomia (por exemplo, planetas) e outros apenas com os nomes correspondentes. Em seguida, cada participante pega uma carta e tenta descobrir quem tem a carta correspondente (figura – texto).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Preparar materiais de formação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205599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8382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As </a:t>
            </a:r>
            <a:r>
              <a:rPr lang="pt" b="1" dirty="0"/>
              <a:t>apresentações </a:t>
            </a:r>
            <a:r>
              <a:rPr lang="pt" dirty="0"/>
              <a:t>são fornecidas como anexo a este documento, mas você pode personalizá-las e torná-las suas, se necessário.</a:t>
            </a:r>
          </a:p>
          <a:p>
            <a:endParaRPr lang="en-US" dirty="0"/>
          </a:p>
          <a:p>
            <a:r>
              <a:rPr lang="pt" dirty="0"/>
              <a:t>Os </a:t>
            </a:r>
            <a:r>
              <a:rPr lang="pt" b="1" dirty="0"/>
              <a:t>conjuntos de jogos de tabuleiro </a:t>
            </a:r>
            <a:r>
              <a:rPr lang="pt" dirty="0"/>
              <a:t>podem ser descarregados do site do projeto. Terá que imprimi-lo (use tamanho A3 para os tabuleiros) e preparar todas as outras peças e materiais – incluindo as peças impressas em 3D e materiais eletrónicos. Também pode optar por simplificar, substituindo as peças impressas em 3D por desenhos ou legos e utilizando a versão do jogo que utiliza peças em papel para substituir a materiais eletrónicos utilizados nos tabuleiros 3 e 4 do jogo.</a:t>
            </a:r>
          </a:p>
          <a:p>
            <a:endParaRPr lang="en-US" dirty="0"/>
          </a:p>
          <a:p>
            <a:r>
              <a:rPr lang="pt" dirty="0"/>
              <a:t>As instruções do jogo de tabuleiro também são apresentadas em anexo a este documento. As regras do jogo devem ser apresentadas aos participantes. É provavelmente aconselhável não sobrecarregar os participantes com as regras e fornecâ-las à medida que avançam no jogo ou então deixar que os facilitadores expliquem os detalhes com o jogo a decorrer.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Preparar materiais de formação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303918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1447800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O </a:t>
            </a:r>
            <a:r>
              <a:rPr lang="pt" b="1" dirty="0"/>
              <a:t>formulário de avaliação </a:t>
            </a:r>
            <a:r>
              <a:rPr lang="pt" dirty="0"/>
              <a:t>é apenas uma ferramenta para obter feedback sobre como foi o workshop, para que também possa melhorá-lo na próxima vez que o organizar.</a:t>
            </a:r>
          </a:p>
          <a:p>
            <a:endParaRPr lang="pt" dirty="0"/>
          </a:p>
          <a:p>
            <a:r>
              <a:rPr lang="pt" dirty="0"/>
              <a:t>Além disso, em anexo fornecemos um exemplo de formulário de avaliação, mas pode usar seu próprio modelo ou até mesmo substituir uma avaliação escrita por uma oral.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Preparar materiais de formação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94044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699492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A promoção do workshop variará naturalmente dependendo do seu grupo-alvo.</a:t>
            </a:r>
          </a:p>
          <a:p>
            <a:endParaRPr lang="en-US" dirty="0"/>
          </a:p>
          <a:p>
            <a:r>
              <a:rPr lang="pt" dirty="0"/>
              <a:t>Se tiver um público interno – </a:t>
            </a:r>
            <a:r>
              <a:rPr lang="pt" dirty="0" err="1"/>
              <a:t>por exemplo, </a:t>
            </a:r>
            <a:r>
              <a:rPr lang="pt" dirty="0"/>
              <a:t>se for uma escola e estiver a organizar um workshop para os seus professores e alunos, ou mesmo para os pais – poderá utilizar as suas redes sociais juntamente com cartazes colocados nas suas instalações para anunciar a atividade e obter inscrições.</a:t>
            </a:r>
          </a:p>
          <a:p>
            <a:endParaRPr lang="en-US" dirty="0"/>
          </a:p>
          <a:p>
            <a:r>
              <a:rPr lang="pt" dirty="0"/>
              <a:t>Se, por outro lado, planeia organizar um evento para participantes externos, então deve reservar tempo para planear e executar um plano de divulgação mais completo. O tempo necessario à promoção do evento depende muito de aspectos locais, mas geralmente nem excessivamente antes da data do evento que as pessoas adiem a decisão, nem tão tarde que as pessoas não tenham mais tempo nas suas agendas.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Promoção do evento</a:t>
            </a:r>
            <a:endParaRPr lang="pt-P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381000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Algumas ideias para promoção incluem: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Divulgue nas redes sociais – utilize os canais mais utilizados pelos seus grupos-alvo – e, se necessário, utilize anúncios pagos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Crie uma boa base de dados de possíveis participantes – por exemplo, escolas locais – e envie um e-mail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Entre em contato diretamente com escolas e prestadores de atividades extracurriculares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pt" dirty="0"/>
              <a:t>Em qualquer dos casos, deverá ajustar a promoção aos seus objetivos – se são comerciais ou não, etc.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pt" dirty="0"/>
              <a:t>Em anexo também fornecemos alguns exemplos.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Promoção do evento</a:t>
            </a:r>
            <a:endParaRPr lang="pt-P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D2E09A3E-260B-56B0-D48E-B0963BD86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1" y="1079715"/>
            <a:ext cx="2668436" cy="11898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9108583-AB1B-B94C-08F2-2F740EE0F5B2}"/>
              </a:ext>
            </a:extLst>
          </p:cNvPr>
          <p:cNvSpPr txBox="1"/>
          <p:nvPr/>
        </p:nvSpPr>
        <p:spPr>
          <a:xfrm>
            <a:off x="2497178" y="2843430"/>
            <a:ext cx="4489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7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www.spaceguardians.eu</a:t>
            </a:r>
            <a:endParaRPr lang="en-GB" sz="27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07A42DA3-9646-ABC8-582E-D385417C525A}"/>
              </a:ext>
            </a:extLst>
          </p:cNvPr>
          <p:cNvCxnSpPr/>
          <p:nvPr/>
        </p:nvCxnSpPr>
        <p:spPr>
          <a:xfrm>
            <a:off x="1383029" y="4569143"/>
            <a:ext cx="637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0C298E2-B2BD-F58A-E1BB-FB3C6DD97894}"/>
              </a:ext>
            </a:extLst>
          </p:cNvPr>
          <p:cNvGrpSpPr/>
          <p:nvPr/>
        </p:nvGrpSpPr>
        <p:grpSpPr>
          <a:xfrm>
            <a:off x="699070" y="4853333"/>
            <a:ext cx="7745861" cy="601066"/>
            <a:chOff x="957219" y="5328110"/>
            <a:chExt cx="10327815" cy="801421"/>
          </a:xfrm>
        </p:grpSpPr>
        <p:pic>
          <p:nvPicPr>
            <p:cNvPr id="10" name="Imagem 9" descr="boon1-01.png">
              <a:extLst>
                <a:ext uri="{FF2B5EF4-FFF2-40B4-BE49-F238E27FC236}">
                  <a16:creationId xmlns:a16="http://schemas.microsoft.com/office/drawing/2014/main" id="{EE7C9835-8D4B-F0BF-5B36-A162E3338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7203" y="5440623"/>
              <a:ext cx="908044" cy="576394"/>
            </a:xfrm>
            <a:prstGeom prst="rect">
              <a:avLst/>
            </a:prstGeom>
          </p:spPr>
        </p:pic>
        <p:pic>
          <p:nvPicPr>
            <p:cNvPr id="12" name="Picture 2" descr="Civic">
              <a:extLst>
                <a:ext uri="{FF2B5EF4-FFF2-40B4-BE49-F238E27FC236}">
                  <a16:creationId xmlns:a16="http://schemas.microsoft.com/office/drawing/2014/main" id="{A911ADC9-306C-D88F-7A7B-BF90D13DE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19" y="5598373"/>
              <a:ext cx="1043580" cy="26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spaceguardians.eu/sites/spaceguardians.eu/files/styles/large/public/partners/logo/lam.jpg?itok=KPiAtXuY">
              <a:extLst>
                <a:ext uri="{FF2B5EF4-FFF2-40B4-BE49-F238E27FC236}">
                  <a16:creationId xmlns:a16="http://schemas.microsoft.com/office/drawing/2014/main" id="{01F18C24-6A39-EDA3-6B5D-D8170561E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730" y="5500294"/>
              <a:ext cx="1433894" cy="45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E35B77A-6195-10AE-2EBD-79E752E4F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636" y="5498080"/>
              <a:ext cx="1744398" cy="46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 descr="Uma imagem com preto, captura de ecrã, escuridão&#10;&#10;Descrição gerada automaticamente">
              <a:extLst>
                <a:ext uri="{FF2B5EF4-FFF2-40B4-BE49-F238E27FC236}">
                  <a16:creationId xmlns:a16="http://schemas.microsoft.com/office/drawing/2014/main" id="{0B346177-25A5-F84D-9458-555778AC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378" y="5593400"/>
              <a:ext cx="1819773" cy="270840"/>
            </a:xfrm>
            <a:prstGeom prst="rect">
              <a:avLst/>
            </a:prstGeom>
          </p:spPr>
        </p:pic>
        <p:pic>
          <p:nvPicPr>
            <p:cNvPr id="3" name="Picture 2" descr="AKNOW logo">
              <a:extLst>
                <a:ext uri="{FF2B5EF4-FFF2-40B4-BE49-F238E27FC236}">
                  <a16:creationId xmlns:a16="http://schemas.microsoft.com/office/drawing/2014/main" id="{EA6E62CF-376B-3BAD-762B-4FCE737A8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26" y="5328110"/>
              <a:ext cx="1190229" cy="80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1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22860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Introdução</a:t>
            </a:r>
          </a:p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Programa</a:t>
            </a:r>
          </a:p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Preparação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48100" y="762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Conteúdo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CF3FA19-8C86-21C8-B31F-0B621FE000F6}"/>
              </a:ext>
            </a:extLst>
          </p:cNvPr>
          <p:cNvSpPr txBox="1"/>
          <p:nvPr/>
        </p:nvSpPr>
        <p:spPr>
          <a:xfrm>
            <a:off x="3892909" y="4907297"/>
            <a:ext cx="457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apoio da Comissão Europeia para a produção desta publicação não constitui um endosso do conteúdo que reflete apenas as opiniões dos autores, sendo que a  Comissão não pode ser responsabilizada por qualquer uso que possa ser feito das informações nela contidas.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108583-AB1B-B94C-08F2-2F740EE0F5B2}"/>
              </a:ext>
            </a:extLst>
          </p:cNvPr>
          <p:cNvSpPr txBox="1"/>
          <p:nvPr/>
        </p:nvSpPr>
        <p:spPr>
          <a:xfrm>
            <a:off x="2327321" y="2810490"/>
            <a:ext cx="44893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3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t-PT" sz="13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PT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 2023</a:t>
            </a:r>
            <a:endParaRPr lang="en-GB" sz="13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76BD44E-43C5-685E-5198-E26193B315A9}"/>
              </a:ext>
            </a:extLst>
          </p:cNvPr>
          <p:cNvCxnSpPr/>
          <p:nvPr/>
        </p:nvCxnSpPr>
        <p:spPr>
          <a:xfrm>
            <a:off x="1383029" y="4569143"/>
            <a:ext cx="637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13C73775-F835-2485-54ED-87E8EABB9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1" y="1079715"/>
            <a:ext cx="2668436" cy="1189837"/>
          </a:xfrm>
          <a:prstGeom prst="rect">
            <a:avLst/>
          </a:prstGeom>
        </p:spPr>
      </p:pic>
      <p:pic>
        <p:nvPicPr>
          <p:cNvPr id="3" name="Imagem 2" descr="Uma imagem com texto, Tipo de letra, captura de ecrã&#10;&#10;Descrição gerada automaticamente">
            <a:extLst>
              <a:ext uri="{FF2B5EF4-FFF2-40B4-BE49-F238E27FC236}">
                <a16:creationId xmlns:a16="http://schemas.microsoft.com/office/drawing/2014/main" id="{84DA878A-1C34-1E2F-800E-C928F2FD8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" y="4907297"/>
            <a:ext cx="3615080" cy="6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>
            <a:extLst>
              <a:ext uri="{FF2B5EF4-FFF2-40B4-BE49-F238E27FC236}">
                <a16:creationId xmlns:a16="http://schemas.microsoft.com/office/drawing/2014/main" id="{7E36781D-F4D5-493A-84B6-589A3602A404}"/>
              </a:ext>
            </a:extLst>
          </p:cNvPr>
          <p:cNvSpPr/>
          <p:nvPr/>
        </p:nvSpPr>
        <p:spPr>
          <a:xfrm>
            <a:off x="415159" y="2309494"/>
            <a:ext cx="831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" sz="4000" u="sng" dirty="0">
                <a:solidFill>
                  <a:schemeClr val="bg1"/>
                </a:solidFill>
              </a:rPr>
              <a:t>INTRODUÇÃO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BFF725-4BAF-410B-BFC5-EAAD2B7E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lum bright="-87000" contrast="-6000"/>
          </a:blip>
          <a:srcRect l="320" t="28601" r="-320" b="49986"/>
          <a:stretch/>
        </p:blipFill>
        <p:spPr>
          <a:xfrm>
            <a:off x="2586" y="4343401"/>
            <a:ext cx="914141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09600" y="1982450"/>
            <a:ext cx="792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dirty="0"/>
              <a:t>Os </a:t>
            </a:r>
            <a:r>
              <a:rPr lang="pt" sz="2000" b="1" dirty="0"/>
              <a:t>Workshops </a:t>
            </a:r>
            <a:r>
              <a:rPr lang="pt" dirty="0"/>
              <a:t>são eventos para </a:t>
            </a:r>
            <a:r>
              <a:rPr lang="pt" u="sng" dirty="0"/>
              <a:t>educadores e crianças </a:t>
            </a:r>
            <a:r>
              <a:rPr lang="pt" dirty="0"/>
              <a:t>focados nos resultados do SpaceGuardians2. Eles visam: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promover a educação em astronomia e a educação STEM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aumentar a literacia em astronomia de crianças e educadores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" dirty="0"/>
              <a:t>incentivar a adoção do jogo de tabuleiro e do referencial de literacia (também produto do projeto) por escolas e educadores</a:t>
            </a:r>
          </a:p>
          <a:p>
            <a:endParaRPr lang="en-US" dirty="0"/>
          </a:p>
          <a:p>
            <a:r>
              <a:rPr lang="pt" dirty="0"/>
              <a:t>Os workshops devem ter uma vertente </a:t>
            </a:r>
            <a:r>
              <a:rPr lang="pt" u="sng" dirty="0"/>
              <a:t>lúdica </a:t>
            </a:r>
            <a:r>
              <a:rPr lang="pt" dirty="0"/>
              <a:t>para incentivar a participação e defender o uso de abordagens de aprendizagem ativa e mais involvente.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Introdução </a:t>
            </a:r>
            <a:r>
              <a:rPr lang="pt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>
            <a:extLst>
              <a:ext uri="{FF2B5EF4-FFF2-40B4-BE49-F238E27FC236}">
                <a16:creationId xmlns:a16="http://schemas.microsoft.com/office/drawing/2014/main" id="{7E36781D-F4D5-493A-84B6-589A3602A404}"/>
              </a:ext>
            </a:extLst>
          </p:cNvPr>
          <p:cNvSpPr/>
          <p:nvPr/>
        </p:nvSpPr>
        <p:spPr>
          <a:xfrm>
            <a:off x="415159" y="2309494"/>
            <a:ext cx="831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" sz="4000" u="sng" dirty="0">
                <a:solidFill>
                  <a:schemeClr val="bg1"/>
                </a:solidFill>
              </a:rPr>
              <a:t>PROGRAMA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BFF725-4BAF-410B-BFC5-EAAD2B7E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lum bright="-87000" contrast="-6000"/>
          </a:blip>
          <a:srcRect l="320" t="28601" r="-320" b="49986"/>
          <a:stretch/>
        </p:blipFill>
        <p:spPr>
          <a:xfrm>
            <a:off x="2586" y="4343401"/>
            <a:ext cx="914141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7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Visão geral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8E1FA7-CE8C-8855-D022-EF3F79A12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53744"/>
              </p:ext>
            </p:extLst>
          </p:nvPr>
        </p:nvGraphicFramePr>
        <p:xfrm>
          <a:off x="457200" y="2002660"/>
          <a:ext cx="8153400" cy="26455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44221">
                  <a:extLst>
                    <a:ext uri="{9D8B030D-6E8A-4147-A177-3AD203B41FA5}">
                      <a16:colId xmlns:a16="http://schemas.microsoft.com/office/drawing/2014/main" val="1841129938"/>
                    </a:ext>
                  </a:extLst>
                </a:gridCol>
                <a:gridCol w="6309179">
                  <a:extLst>
                    <a:ext uri="{9D8B030D-6E8A-4147-A177-3AD203B41FA5}">
                      <a16:colId xmlns:a16="http://schemas.microsoft.com/office/drawing/2014/main" val="561644272"/>
                    </a:ext>
                  </a:extLst>
                </a:gridCol>
              </a:tblGrid>
              <a:tr h="1501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a educação em astronomia e a educação STEM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aumentar a literacia em astronomia de crianças e educadores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incentivar a adoção do jogo de tabuleiro e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referencial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literacia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astronomia</a:t>
                      </a: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 escolas e educadores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876779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</a:rPr>
                        <a:t>Duração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</a:rPr>
                        <a:t>3-3,5 horas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19993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</a:rPr>
                        <a:t>Participantes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</a:rPr>
                        <a:t>Professores, formadores e educadores + crianças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178362"/>
                  </a:ext>
                </a:extLst>
              </a:tr>
              <a:tr h="572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Facilitadores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Pelo menos 2 facilitadores para fornecer apoio a 2 grupos que jogam o jogo de tabuleiro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056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42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Visão geral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8E1FA7-CE8C-8855-D022-EF3F79A12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08250"/>
              </p:ext>
            </p:extLst>
          </p:nvPr>
        </p:nvGraphicFramePr>
        <p:xfrm>
          <a:off x="457200" y="1143000"/>
          <a:ext cx="8229600" cy="339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8411299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16442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12888416"/>
                    </a:ext>
                  </a:extLst>
                </a:gridCol>
              </a:tblGrid>
              <a:tr h="128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Tema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Tipo de conteúdo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Hora (hora CET)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0955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 I – A Educação em Astronomia e o projeto SG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743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Bem-vindo: atividade para quebrar o gelo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Definido de acordo com o tipo de público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20 minutos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1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Introdução: Projeto SG2 | Objetivos e plano do workshop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Apresentação PPT/discurso oral sem suporte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5 minutos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17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Educação em Astronomia: a Estrutura SG2*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200" i="1" dirty="0">
                          <a:effectLst/>
                        </a:rPr>
                        <a:t>Os princípios essenciais e conceitos fundamentais das ciências astronômicas para alunos de 6 a 12 anos</a:t>
                      </a:r>
                      <a:endParaRPr lang="en-GB" sz="1200" i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t" sz="1600" dirty="0">
                          <a:effectLst/>
                        </a:rPr>
                        <a:t>Os 7 Princípios Essenciais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t" sz="1600" dirty="0">
                          <a:effectLst/>
                        </a:rPr>
                        <a:t>Os conceitos essenciais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Apresentação PPT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30 minutos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00112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DD03791-273D-C186-A689-C7F86F6AA1FB}"/>
              </a:ext>
            </a:extLst>
          </p:cNvPr>
          <p:cNvSpPr txBox="1"/>
          <p:nvPr/>
        </p:nvSpPr>
        <p:spPr>
          <a:xfrm>
            <a:off x="457200" y="482482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200" i="1" dirty="0"/>
              <a:t>* Considerando que as oficinas são destinadas tanto a educadores quanto a crianças, não se considera adequado envolver-se em apresentações de caráter mais educativo e teórico, mas sim envolver as crianças na discussão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800" y="623365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Visão geral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8E1FA7-CE8C-8855-D022-EF3F79A12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42441"/>
              </p:ext>
            </p:extLst>
          </p:nvPr>
        </p:nvGraphicFramePr>
        <p:xfrm>
          <a:off x="457200" y="685800"/>
          <a:ext cx="8229600" cy="475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8411299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16442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12888416"/>
                    </a:ext>
                  </a:extLst>
                </a:gridCol>
              </a:tblGrid>
              <a:tr h="128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Tema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Tipo de conteúdo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Hora (hora CET)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0955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b="1" dirty="0">
                          <a:effectLst/>
                        </a:rPr>
                        <a:t>PARTE II – Jogando o jogo de tabuleiro SG2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1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Criando as equipas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 de seleção simples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minutos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723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Vídeo de introdução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(visualização conjunta, proporcionando uma primeira visão da história e do objetivo do jogo)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Vídeo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5 minutos.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17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Jogabilidade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minutos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00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Prémios de jogos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Prémios por finalização da primeira equipe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Prémio para equipe com perguntas respondidas mais corretamente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10 minutos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999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Ideias para implementar o Jogo em aula – apresentação e discussão aberta*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Apresentação PPT 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" sz="1600" dirty="0">
                          <a:effectLst/>
                        </a:rPr>
                        <a:t>15 minutos.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61451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0ADFFEE-37D0-8C35-C591-C9857FE4CE75}"/>
              </a:ext>
            </a:extLst>
          </p:cNvPr>
          <p:cNvSpPr txBox="1"/>
          <p:nvPr/>
        </p:nvSpPr>
        <p:spPr>
          <a:xfrm>
            <a:off x="428897" y="5486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200" i="1" dirty="0"/>
              <a:t>*Este tema pode ser discutido apenas com educadores. Também pode envolver crianças se o grupo for adequado</a:t>
            </a:r>
          </a:p>
        </p:txBody>
      </p:sp>
    </p:spTree>
    <p:extLst>
      <p:ext uri="{BB962C8B-B14F-4D97-AF65-F5344CB8AC3E}">
        <p14:creationId xmlns:p14="http://schemas.microsoft.com/office/powerpoint/2010/main" val="345794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>
            <a:extLst>
              <a:ext uri="{FF2B5EF4-FFF2-40B4-BE49-F238E27FC236}">
                <a16:creationId xmlns:a16="http://schemas.microsoft.com/office/drawing/2014/main" id="{7E36781D-F4D5-493A-84B6-589A3602A404}"/>
              </a:ext>
            </a:extLst>
          </p:cNvPr>
          <p:cNvSpPr/>
          <p:nvPr/>
        </p:nvSpPr>
        <p:spPr>
          <a:xfrm>
            <a:off x="415159" y="2309494"/>
            <a:ext cx="831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" sz="4000" u="sng" dirty="0">
                <a:solidFill>
                  <a:schemeClr val="bg1"/>
                </a:solidFill>
              </a:rPr>
              <a:t>PREPARAÇÃO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BFF725-4BAF-410B-BFC5-EAAD2B7E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lum bright="-87000" contrast="-6000"/>
          </a:blip>
          <a:srcRect l="320" t="28601" r="-320" b="49986"/>
          <a:stretch/>
        </p:blipFill>
        <p:spPr>
          <a:xfrm>
            <a:off x="2586" y="4343401"/>
            <a:ext cx="914141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1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Apresentação no Ecrã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Gonçalo Meireles</dc:creator>
  <cp:lastModifiedBy>Advancis</cp:lastModifiedBy>
  <cp:revision>171</cp:revision>
  <dcterms:created xsi:type="dcterms:W3CDTF">2015-10-30T10:14:36Z</dcterms:created>
  <dcterms:modified xsi:type="dcterms:W3CDTF">2023-08-26T16:01:21Z</dcterms:modified>
</cp:coreProperties>
</file>